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5" r:id="rId2"/>
    <p:sldId id="257" r:id="rId3"/>
    <p:sldId id="258" r:id="rId4"/>
    <p:sldId id="263" r:id="rId5"/>
    <p:sldId id="264" r:id="rId6"/>
    <p:sldId id="259" r:id="rId7"/>
    <p:sldId id="260" r:id="rId8"/>
    <p:sldId id="261" r:id="rId9"/>
    <p:sldId id="262" r:id="rId10"/>
    <p:sldId id="265" r:id="rId11"/>
    <p:sldId id="286" r:id="rId12"/>
    <p:sldId id="267" r:id="rId13"/>
    <p:sldId id="279" r:id="rId14"/>
    <p:sldId id="278" r:id="rId15"/>
    <p:sldId id="266" r:id="rId16"/>
    <p:sldId id="287" r:id="rId17"/>
    <p:sldId id="268" r:id="rId18"/>
    <p:sldId id="270" r:id="rId19"/>
    <p:sldId id="269" r:id="rId20"/>
    <p:sldId id="271" r:id="rId21"/>
    <p:sldId id="272" r:id="rId22"/>
    <p:sldId id="273" r:id="rId23"/>
    <p:sldId id="274" r:id="rId24"/>
    <p:sldId id="276" r:id="rId25"/>
    <p:sldId id="280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4C7EBA-EFAE-49F9-ADDC-295A60135BC4}">
          <p14:sldIdLst>
            <p14:sldId id="275"/>
            <p14:sldId id="257"/>
            <p14:sldId id="258"/>
            <p14:sldId id="263"/>
            <p14:sldId id="264"/>
            <p14:sldId id="259"/>
            <p14:sldId id="260"/>
            <p14:sldId id="261"/>
            <p14:sldId id="262"/>
            <p14:sldId id="265"/>
            <p14:sldId id="286"/>
            <p14:sldId id="267"/>
            <p14:sldId id="279"/>
            <p14:sldId id="278"/>
            <p14:sldId id="266"/>
            <p14:sldId id="287"/>
            <p14:sldId id="268"/>
            <p14:sldId id="270"/>
            <p14:sldId id="269"/>
            <p14:sldId id="271"/>
            <p14:sldId id="272"/>
            <p14:sldId id="273"/>
            <p14:sldId id="274"/>
            <p14:sldId id="276"/>
            <p14:sldId id="280"/>
            <p14:sldId id="277"/>
          </p14:sldIdLst>
        </p14:section>
        <p14:section name="History" id="{50361CA3-5A89-469D-84B6-E2C8B7A3CAE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es Schollaart" initials="KS" lastIdx="1" clrIdx="0">
    <p:extLst>
      <p:ext uri="{19B8F6BF-5375-455C-9EA6-DF929625EA0E}">
        <p15:presenceInfo xmlns:p15="http://schemas.microsoft.com/office/powerpoint/2012/main" userId="b608ffd9409ffe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DADBAA"/>
    <a:srgbClr val="A3B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4879B5-CFA5-0D40-84DC-A5098BDD259F}" v="41" dt="2019-01-24T09:29:05.784"/>
    <p1510:client id="{F9D1C7D6-1241-487C-8A91-AEBA5BD7AB94}" v="529" dt="2019-01-25T12:32:59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7" autoAdjust="0"/>
    <p:restoredTop sz="74596" autoAdjust="0"/>
  </p:normalViewPr>
  <p:slideViewPr>
    <p:cSldViewPr snapToGrid="0">
      <p:cViewPr varScale="1">
        <p:scale>
          <a:sx n="123" d="100"/>
          <a:sy n="123" d="100"/>
        </p:scale>
        <p:origin x="159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3F2BD-15AD-4A8C-93A7-B629614949E8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E3AF8-C38C-4B95-9066-94A22FDAA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36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 story…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Webjobs</a:t>
            </a: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       Triggered / continuous</a:t>
            </a:r>
          </a:p>
          <a:p>
            <a:pPr marL="0" lvl="0" indent="0">
              <a:buFontTx/>
              <a:buNone/>
            </a:pPr>
            <a:r>
              <a:rPr lang="en-US" dirty="0"/>
              <a:t>       Attributes / bindings</a:t>
            </a:r>
          </a:p>
          <a:p>
            <a:pPr marL="0" lvl="0" indent="0">
              <a:buFontTx/>
              <a:buNone/>
            </a:pPr>
            <a:r>
              <a:rPr lang="en-US" dirty="0"/>
              <a:t>       Scalable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Coming from IIS/MSMQ/Services &gt; Azure / Cloud Services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80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Order &gt;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Orderline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Aggregations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85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Order &gt;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Orderline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(s)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69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High score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Scheduled/buffered mail</a:t>
            </a: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Complexer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schedules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Timeout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0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60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orch. in code</a:t>
            </a:r>
          </a:p>
          <a:p>
            <a:r>
              <a:rPr lang="en-US" dirty="0"/>
              <a:t>State checkpointing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58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Driven</a:t>
            </a:r>
          </a:p>
          <a:p>
            <a:r>
              <a:rPr lang="en-US" dirty="0"/>
              <a:t>On-demand compute</a:t>
            </a:r>
          </a:p>
          <a:p>
            <a:r>
              <a:rPr lang="en-US" dirty="0"/>
              <a:t>Consumption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94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Source</a:t>
            </a:r>
          </a:p>
          <a:p>
            <a:r>
              <a:rPr lang="en-US" dirty="0"/>
              <a:t>Multi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26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Binding extensibility</a:t>
            </a:r>
          </a:p>
          <a:p>
            <a:r>
              <a:rPr lang="en-US" dirty="0"/>
              <a:t>GA May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04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6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Opiniated model:</a:t>
            </a:r>
          </a:p>
          <a:p>
            <a:r>
              <a:rPr lang="en-US" dirty="0"/>
              <a:t>- Event Driven</a:t>
            </a:r>
          </a:p>
          <a:p>
            <a:r>
              <a:rPr lang="en-US" dirty="0"/>
              <a:t>- Short Lived</a:t>
            </a:r>
          </a:p>
          <a:p>
            <a:r>
              <a:rPr lang="en-US" dirty="0"/>
              <a:t>- Stateless</a:t>
            </a:r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r>
              <a:rPr lang="en-US" dirty="0"/>
              <a:t>- Sequencing</a:t>
            </a:r>
          </a:p>
          <a:p>
            <a:r>
              <a:rPr lang="en-US" dirty="0"/>
              <a:t>- Error handling</a:t>
            </a:r>
          </a:p>
          <a:p>
            <a:r>
              <a:rPr lang="en-US" dirty="0"/>
              <a:t>- Parallel stuff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8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Activities</a:t>
            </a:r>
          </a:p>
          <a:p>
            <a:pPr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Orchestrators</a:t>
            </a:r>
          </a:p>
          <a:p>
            <a:pPr lvl="1"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/trigger / queue / http</a:t>
            </a:r>
          </a:p>
          <a:p>
            <a:pPr lvl="1"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Replays</a:t>
            </a:r>
          </a:p>
          <a:p>
            <a:pPr lvl="1"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Deterministic: datetime,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while(true)</a:t>
            </a:r>
          </a:p>
          <a:p>
            <a:pPr lvl="1"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68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67E0-D281-475D-B297-DB6ED6B83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89724-A1A9-4E68-B26D-365D7749F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E16B5-FB2C-4761-A893-3B53302A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4214E-7FD2-417F-984D-30862C1A3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F41A2-FCF1-44E4-B2F7-53E12E8B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9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9853-720F-4E0B-BB4D-46031707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603CA-FEE4-4CB3-A7F5-DFA856682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284A6-0910-42ED-8373-AB6B4859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B4CC9-F949-4CD0-967D-E34C94774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C41ED-962A-43F8-9067-E04356A1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93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4CD91E-5AE2-465D-8465-FF982D913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630FF-077B-443E-A473-5DA8CA422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927AA-84D0-41ED-9951-395DC840A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D7B6E-6EBE-4893-934F-40703B5A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8B404-D912-4E87-A151-9C4D94C9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2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8122-5FB3-4D66-8034-477862011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39C3A-6EB4-404C-ABFF-C02C10BFE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E20C0-DD83-484D-9438-8A74A65C2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76072-B0DF-4956-A54C-D595D55C5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EC71F-9C8B-48E8-9973-BD2ACB1B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97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9F78-3927-4ECF-9F33-AD9D30BA3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67A1B-7610-4BAC-92A3-05751E7AC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D7554-1ABF-4A25-B2E6-F68B92D45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ED7DC-ECB0-4DC4-B7E9-60EF93ECD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F8B39-337A-4F49-8C28-5717F1235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72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065B9-F8B1-4018-A453-7FD5B28C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8ABFC-E5BB-4879-81D5-3E4A97493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C825F-347E-448F-90B1-349FEA531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F91E9-C8FB-464F-A025-D99374BF0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DD2BB-13CE-4796-B81B-DFB5665F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84E60-22CB-4AB7-9AD2-6FB2DFAB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82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DF0-231B-4FDF-8619-69DEDA89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216F9-17FB-4D22-8740-91C454900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A758E-9C0C-487A-A39E-2BCB4A4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5AD09-6193-460A-9CC4-A5A160314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3CD497-D8EA-4426-B3D3-D5CDE567A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E80FE3-AF91-4910-998D-4F9D4B869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B4FB5D-F13A-4DCD-80FA-D8941426B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F1B933-B43F-49A5-AB5F-6E72130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43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B3EF-ED55-45B4-B7ED-DAB0511F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C8A8C1-B1C5-4527-B4DE-982BBF9D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EC088D-FC1E-4C21-BDE7-AB28C8A9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76A64-0ECE-428C-99A4-8FD79805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1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21229-30F7-470A-B540-F68AF0D61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26DFD3-3E93-45A8-96D2-E8D5540E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47372-31D7-4333-B3FC-612AD6C48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08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36D8-2FEE-4E68-81BD-928AA476C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35BF-9849-49FD-A591-E373DCCB8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9872B2-AA4D-48EF-8F28-32A52FF1A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F520C-C841-46A7-AAAF-D99815F2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48EAB-1330-4B10-BD83-755FFEEBC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8890B-B3C2-4ABF-8D42-287964D8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04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30DD-C83C-46FF-9AB9-DAB62F5E6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3B42F-1C24-4F8D-B87C-ACAE79529D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8A4C5-D452-4D2E-A468-EA58C6CB0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D0FD1-B515-45A2-9FA3-E56035D0E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E1E1E-BBF2-425D-B5B9-3D7B0887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F5DC8-2203-4349-887F-0411DCC1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89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FE47DD-A9EF-4CFC-A4CC-671A52A7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31320-C0B2-471B-B88C-EB370F3D3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31F23-022C-4D2F-8B69-8010F133F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9D624-7644-4019-9B03-392566469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6D092-5857-49AD-8FD9-36CD13662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E5604-72CB-4F59-8C97-0577E193D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76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or                     ?</a:t>
            </a:r>
          </a:p>
          <a:p>
            <a:pPr marL="0" indent="0" algn="ctr">
              <a:buNone/>
            </a:pP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The 5 Durable Functions patterns explained!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Kees Schollaart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Technical Evangelist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Microsoft.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E37E18E-212B-1F44-8B22-780F29721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94" y="2254887"/>
            <a:ext cx="3872717" cy="75166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CE1F3FCF-F3F7-EE40-8609-140A92951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138" y="2128941"/>
            <a:ext cx="3049054" cy="1071289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6086F81A-CE57-1E46-AB58-3535EB325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108" y="5506202"/>
            <a:ext cx="261863" cy="263192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33A647F1-0E87-3F47-A395-B89717414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75" y="418910"/>
            <a:ext cx="1898650" cy="69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99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64FF32-1937-4FE6-A4DB-9A2FDE530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31"/>
          <a:stretch/>
        </p:blipFill>
        <p:spPr>
          <a:xfrm>
            <a:off x="1550624" y="1163200"/>
            <a:ext cx="9090751" cy="515504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870D7C-7172-4A90-BDA2-D153BB582CC3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2014 &gt; 2016 &gt; 2017 &gt; </a:t>
            </a:r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190431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E334BFD-AB98-4FB5-922B-D6C9E03D7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77" y="1624294"/>
            <a:ext cx="6767645" cy="3609410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4140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B681-F861-4B0B-9CBF-5BF033C3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DADBAA"/>
                </a:solidFill>
                <a:latin typeface="Consolas" panose="020B0609020204030204" pitchFamily="49" charset="0"/>
              </a:rPr>
              <a:t>TheLooksOfAFunction</a:t>
            </a:r>
            <a:r>
              <a:rPr lang="en-US" dirty="0">
                <a:solidFill>
                  <a:srgbClr val="DADBAA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8F943-27AE-4432-AA5C-78C88950D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3775"/>
            <a:ext cx="7259369" cy="3255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B550F-9C43-416A-84F7-AD5E50001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83775"/>
            <a:ext cx="9432938" cy="30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B681-F861-4B0B-9CBF-5BF033C3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Activities &amp; Orchestrators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506CE5-FCEF-BD4D-9EE0-FE9F54DAA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Activities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Do the hard work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Behave like normal functions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Orchestrator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Needs a client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Replays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Deterministic 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Datime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Guid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loops, etc.)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Durable (managed state)</a:t>
            </a:r>
          </a:p>
          <a:p>
            <a:pPr lvl="1"/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58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beeldingsresultaat voor slave driver">
            <a:extLst>
              <a:ext uri="{FF2B5EF4-FFF2-40B4-BE49-F238E27FC236}">
                <a16:creationId xmlns:a16="http://schemas.microsoft.com/office/drawing/2014/main" id="{94B828A0-F092-48EF-886C-922F4D78F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" r="17372"/>
          <a:stretch/>
        </p:blipFill>
        <p:spPr bwMode="auto">
          <a:xfrm>
            <a:off x="838200" y="-3810"/>
            <a:ext cx="992886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70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F4557F-A69C-400A-BC11-056C60890525}"/>
              </a:ext>
            </a:extLst>
          </p:cNvPr>
          <p:cNvSpPr txBox="1"/>
          <p:nvPr/>
        </p:nvSpPr>
        <p:spPr>
          <a:xfrm>
            <a:off x="6096000" y="1012371"/>
            <a:ext cx="39560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[</a:t>
            </a:r>
            <a:r>
              <a:rPr lang="en-US" sz="3200" b="1" dirty="0" err="1"/>
              <a:t>OrchestrationTrigger</a:t>
            </a:r>
            <a:r>
              <a:rPr lang="en-US" sz="3200" b="1" dirty="0"/>
              <a:t>]</a:t>
            </a:r>
          </a:p>
          <a:p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EBC84-66D6-4EFF-A7E3-03B25E1459AC}"/>
              </a:ext>
            </a:extLst>
          </p:cNvPr>
          <p:cNvSpPr txBox="1"/>
          <p:nvPr/>
        </p:nvSpPr>
        <p:spPr>
          <a:xfrm>
            <a:off x="1589314" y="3055858"/>
            <a:ext cx="17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[</a:t>
            </a:r>
            <a:r>
              <a:rPr lang="en-US" b="1" dirty="0" err="1"/>
              <a:t>ActivityTrigger</a:t>
            </a:r>
            <a:r>
              <a:rPr lang="en-US" b="1" dirty="0"/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E387A-8667-4039-8DB6-E6FDB0F59238}"/>
              </a:ext>
            </a:extLst>
          </p:cNvPr>
          <p:cNvSpPr txBox="1"/>
          <p:nvPr/>
        </p:nvSpPr>
        <p:spPr>
          <a:xfrm>
            <a:off x="2676434" y="3248145"/>
            <a:ext cx="17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[</a:t>
            </a:r>
            <a:r>
              <a:rPr lang="en-US" b="1" dirty="0" err="1"/>
              <a:t>ActivityTrigger</a:t>
            </a:r>
            <a:r>
              <a:rPr lang="en-US" b="1" dirty="0"/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A0D11-2E08-4312-B17C-8E161170A6F2}"/>
              </a:ext>
            </a:extLst>
          </p:cNvPr>
          <p:cNvSpPr txBox="1"/>
          <p:nvPr/>
        </p:nvSpPr>
        <p:spPr>
          <a:xfrm>
            <a:off x="3763554" y="3055858"/>
            <a:ext cx="17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[</a:t>
            </a:r>
            <a:r>
              <a:rPr lang="en-US" b="1" dirty="0" err="1"/>
              <a:t>ActivityTrigger</a:t>
            </a:r>
            <a:r>
              <a:rPr lang="en-US" b="1" dirty="0"/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25781B-AD58-4919-B5E7-702CBCEF12D6}"/>
              </a:ext>
            </a:extLst>
          </p:cNvPr>
          <p:cNvSpPr txBox="1"/>
          <p:nvPr/>
        </p:nvSpPr>
        <p:spPr>
          <a:xfrm>
            <a:off x="5148382" y="3101960"/>
            <a:ext cx="17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[</a:t>
            </a:r>
            <a:r>
              <a:rPr lang="en-US" b="1" dirty="0" err="1"/>
              <a:t>ActivityTrigger</a:t>
            </a:r>
            <a:r>
              <a:rPr lang="en-US" b="1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967C83-9408-4733-8F8B-B2308593A54C}"/>
              </a:ext>
            </a:extLst>
          </p:cNvPr>
          <p:cNvSpPr txBox="1"/>
          <p:nvPr/>
        </p:nvSpPr>
        <p:spPr>
          <a:xfrm>
            <a:off x="6178187" y="3227040"/>
            <a:ext cx="17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[</a:t>
            </a:r>
            <a:r>
              <a:rPr lang="en-US" b="1" dirty="0" err="1"/>
              <a:t>ActivityTrigger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47499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0517D9-4E93-4ED9-AC42-6125D203C9E3}"/>
              </a:ext>
            </a:extLst>
          </p:cNvPr>
          <p:cNvSpPr/>
          <p:nvPr/>
        </p:nvSpPr>
        <p:spPr>
          <a:xfrm>
            <a:off x="3109163" y="2850640"/>
            <a:ext cx="1028209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New Employee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9D20C9-F143-45A9-B860-0B6BA413687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33890" y="3839149"/>
            <a:ext cx="757027" cy="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E0525FD6-E8FC-47F7-8AC1-634A5843A51B}"/>
              </a:ext>
            </a:extLst>
          </p:cNvPr>
          <p:cNvSpPr txBox="1"/>
          <p:nvPr/>
        </p:nvSpPr>
        <p:spPr>
          <a:xfrm>
            <a:off x="3339977" y="3837820"/>
            <a:ext cx="906338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Start Orchestrator</a:t>
            </a:r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3A94AAD8-E8A1-46DE-B1A6-289F1CD4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Example use case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060A87-4953-40E5-8881-E15B83DD21D6}"/>
              </a:ext>
            </a:extLst>
          </p:cNvPr>
          <p:cNvSpPr/>
          <p:nvPr/>
        </p:nvSpPr>
        <p:spPr>
          <a:xfrm>
            <a:off x="5344317" y="2850640"/>
            <a:ext cx="135611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Create In database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BF231D-556C-48EC-BDB8-11CF6D33A6F6}"/>
              </a:ext>
            </a:extLst>
          </p:cNvPr>
          <p:cNvSpPr/>
          <p:nvPr/>
        </p:nvSpPr>
        <p:spPr>
          <a:xfrm>
            <a:off x="5344317" y="3427346"/>
            <a:ext cx="135611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Send welcome mail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B88C14-314E-4B54-9D9E-88092E61A1B2}"/>
              </a:ext>
            </a:extLst>
          </p:cNvPr>
          <p:cNvSpPr/>
          <p:nvPr/>
        </p:nvSpPr>
        <p:spPr>
          <a:xfrm>
            <a:off x="5344317" y="3976513"/>
            <a:ext cx="135611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Get quote for </a:t>
            </a:r>
            <a:r>
              <a:rPr lang="en-US" sz="900" dirty="0" err="1"/>
              <a:t>leasecar</a:t>
            </a:r>
            <a:endParaRPr lang="en-US" sz="9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C4EB33-DAEA-4D43-BB13-8730E17DC01D}"/>
              </a:ext>
            </a:extLst>
          </p:cNvPr>
          <p:cNvSpPr/>
          <p:nvPr/>
        </p:nvSpPr>
        <p:spPr>
          <a:xfrm>
            <a:off x="5344317" y="4525680"/>
            <a:ext cx="135611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Get approval for quote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88CD19-59BA-4880-868D-8AB81B18CE1D}"/>
              </a:ext>
            </a:extLst>
          </p:cNvPr>
          <p:cNvSpPr/>
          <p:nvPr/>
        </p:nvSpPr>
        <p:spPr>
          <a:xfrm>
            <a:off x="5344317" y="5074847"/>
            <a:ext cx="135611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Get approval for quote</a:t>
            </a:r>
          </a:p>
        </p:txBody>
      </p:sp>
    </p:spTree>
    <p:extLst>
      <p:ext uri="{BB962C8B-B14F-4D97-AF65-F5344CB8AC3E}">
        <p14:creationId xmlns:p14="http://schemas.microsoft.com/office/powerpoint/2010/main" val="286917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8" grpId="0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0517D9-4E93-4ED9-AC42-6125D203C9E3}"/>
              </a:ext>
            </a:extLst>
          </p:cNvPr>
          <p:cNvSpPr/>
          <p:nvPr/>
        </p:nvSpPr>
        <p:spPr>
          <a:xfrm>
            <a:off x="2763661" y="3987181"/>
            <a:ext cx="1028209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3D91F435-A693-41FB-BD61-E98446718A2E}"/>
              </a:ext>
            </a:extLst>
          </p:cNvPr>
          <p:cNvSpPr/>
          <p:nvPr/>
        </p:nvSpPr>
        <p:spPr>
          <a:xfrm>
            <a:off x="2282587" y="2457120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BCBF6D8C-7D1D-4306-BA23-F08600E23F99}"/>
              </a:ext>
            </a:extLst>
          </p:cNvPr>
          <p:cNvSpPr/>
          <p:nvPr/>
        </p:nvSpPr>
        <p:spPr>
          <a:xfrm>
            <a:off x="4142783" y="2457120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8FEC1-6BE9-4B7A-97D4-AC5375A2239C}"/>
              </a:ext>
            </a:extLst>
          </p:cNvPr>
          <p:cNvSpPr txBox="1"/>
          <p:nvPr/>
        </p:nvSpPr>
        <p:spPr>
          <a:xfrm>
            <a:off x="3948354" y="2195510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Result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9D20C9-F143-45A9-B860-0B6BA413687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73728" y="3604541"/>
            <a:ext cx="757027" cy="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3">
            <a:extLst>
              <a:ext uri="{FF2B5EF4-FFF2-40B4-BE49-F238E27FC236}">
                <a16:creationId xmlns:a16="http://schemas.microsoft.com/office/drawing/2014/main" id="{0DAFBB5C-9C99-477B-B602-7E4122DF279C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2086566" y="3516120"/>
            <a:ext cx="968604" cy="385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3">
            <a:extLst>
              <a:ext uri="{FF2B5EF4-FFF2-40B4-BE49-F238E27FC236}">
                <a16:creationId xmlns:a16="http://schemas.microsoft.com/office/drawing/2014/main" id="{5D385045-5B4E-406B-AA95-E9336EDD1E7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791870" y="3230965"/>
            <a:ext cx="441176" cy="9622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1E5687-1388-4A83-B029-AA712C17CF70}"/>
              </a:ext>
            </a:extLst>
          </p:cNvPr>
          <p:cNvSpPr/>
          <p:nvPr/>
        </p:nvSpPr>
        <p:spPr>
          <a:xfrm>
            <a:off x="5172953" y="3982510"/>
            <a:ext cx="3218705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8273DB7-5A6E-4F49-9821-D714620AF221}"/>
              </a:ext>
            </a:extLst>
          </p:cNvPr>
          <p:cNvSpPr/>
          <p:nvPr/>
        </p:nvSpPr>
        <p:spPr>
          <a:xfrm>
            <a:off x="1285775" y="3020601"/>
            <a:ext cx="9682361" cy="2001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Functions</a:t>
            </a:r>
          </a:p>
        </p:txBody>
      </p:sp>
      <p:cxnSp>
        <p:nvCxnSpPr>
          <p:cNvPr id="54" name="Straight Arrow Connector 23">
            <a:extLst>
              <a:ext uri="{FF2B5EF4-FFF2-40B4-BE49-F238E27FC236}">
                <a16:creationId xmlns:a16="http://schemas.microsoft.com/office/drawing/2014/main" id="{19031B04-0304-4218-88EC-F59B0D0CE3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00744" y="284260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23">
            <a:extLst>
              <a:ext uri="{FF2B5EF4-FFF2-40B4-BE49-F238E27FC236}">
                <a16:creationId xmlns:a16="http://schemas.microsoft.com/office/drawing/2014/main" id="{F4408667-CC9A-4C61-B1AC-8C25C04361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0940" y="283893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23">
            <a:extLst>
              <a:ext uri="{FF2B5EF4-FFF2-40B4-BE49-F238E27FC236}">
                <a16:creationId xmlns:a16="http://schemas.microsoft.com/office/drawing/2014/main" id="{0CFA9CB5-9296-410C-A710-FE1611C64281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H="1">
            <a:off x="4498718" y="3514309"/>
            <a:ext cx="967796" cy="3806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23">
            <a:extLst>
              <a:ext uri="{FF2B5EF4-FFF2-40B4-BE49-F238E27FC236}">
                <a16:creationId xmlns:a16="http://schemas.microsoft.com/office/drawing/2014/main" id="{37FDA66A-91BC-409F-AC65-29BC2CCC53F9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8391658" y="3226292"/>
            <a:ext cx="456029" cy="9622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C0DBE68-8CB2-4FAA-AE81-82951E58111D}"/>
              </a:ext>
            </a:extLst>
          </p:cNvPr>
          <p:cNvSpPr/>
          <p:nvPr/>
        </p:nvSpPr>
        <p:spPr>
          <a:xfrm>
            <a:off x="6856762" y="1904292"/>
            <a:ext cx="1028209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Activity</a:t>
            </a:r>
          </a:p>
        </p:txBody>
      </p:sp>
      <p:cxnSp>
        <p:nvCxnSpPr>
          <p:cNvPr id="65" name="Straight Arrow Connector 23">
            <a:extLst>
              <a:ext uri="{FF2B5EF4-FFF2-40B4-BE49-F238E27FC236}">
                <a16:creationId xmlns:a16="http://schemas.microsoft.com/office/drawing/2014/main" id="{EA5B45C1-0606-43E7-9919-9987191E3C9F}"/>
              </a:ext>
            </a:extLst>
          </p:cNvPr>
          <p:cNvCxnSpPr>
            <a:cxnSpLocks/>
          </p:cNvCxnSpPr>
          <p:nvPr/>
        </p:nvCxnSpPr>
        <p:spPr>
          <a:xfrm rot="5400000">
            <a:off x="3192161" y="3600788"/>
            <a:ext cx="752352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86D2B9E-E212-4734-A45F-FE5BCACBAE42}"/>
              </a:ext>
            </a:extLst>
          </p:cNvPr>
          <p:cNvSpPr txBox="1"/>
          <p:nvPr/>
        </p:nvSpPr>
        <p:spPr>
          <a:xfrm>
            <a:off x="2056097" y="2195510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Trigger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E71DD3-4856-4EDB-8D95-848DBE6E099B}"/>
              </a:ext>
            </a:extLst>
          </p:cNvPr>
          <p:cNvCxnSpPr/>
          <p:nvPr/>
        </p:nvCxnSpPr>
        <p:spPr>
          <a:xfrm>
            <a:off x="5287383" y="3854142"/>
            <a:ext cx="0" cy="698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3">
            <a:extLst>
              <a:ext uri="{FF2B5EF4-FFF2-40B4-BE49-F238E27FC236}">
                <a16:creationId xmlns:a16="http://schemas.microsoft.com/office/drawing/2014/main" id="{9A2DF42B-DAE3-4C11-8038-1A92EB938241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51914" y="3598857"/>
            <a:ext cx="756217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23">
            <a:extLst>
              <a:ext uri="{FF2B5EF4-FFF2-40B4-BE49-F238E27FC236}">
                <a16:creationId xmlns:a16="http://schemas.microsoft.com/office/drawing/2014/main" id="{18B77A18-03D6-46C5-84A2-7FE5DFA930B2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7884971" y="2110326"/>
            <a:ext cx="203126" cy="9007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006443D-9DA8-4891-9F33-BCB6B0654266}"/>
              </a:ext>
            </a:extLst>
          </p:cNvPr>
          <p:cNvSpPr txBox="1"/>
          <p:nvPr/>
        </p:nvSpPr>
        <p:spPr>
          <a:xfrm>
            <a:off x="8064294" y="2457120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“Result”</a:t>
            </a:r>
          </a:p>
        </p:txBody>
      </p:sp>
      <p:cxnSp>
        <p:nvCxnSpPr>
          <p:cNvPr id="108" name="Straight Arrow Connector 23">
            <a:extLst>
              <a:ext uri="{FF2B5EF4-FFF2-40B4-BE49-F238E27FC236}">
                <a16:creationId xmlns:a16="http://schemas.microsoft.com/office/drawing/2014/main" id="{F4D1639C-4CFF-4C2F-9696-DE467695141D}"/>
              </a:ext>
            </a:extLst>
          </p:cNvPr>
          <p:cNvCxnSpPr>
            <a:cxnSpLocks/>
            <a:endCxn id="63" idx="1"/>
          </p:cNvCxnSpPr>
          <p:nvPr/>
        </p:nvCxnSpPr>
        <p:spPr>
          <a:xfrm rot="5400000" flipH="1" flipV="1">
            <a:off x="6299608" y="2453891"/>
            <a:ext cx="900719" cy="2135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D91E1CD8-14C4-4A12-8253-B7B8210581E6}"/>
              </a:ext>
            </a:extLst>
          </p:cNvPr>
          <p:cNvSpPr txBox="1"/>
          <p:nvPr/>
        </p:nvSpPr>
        <p:spPr>
          <a:xfrm>
            <a:off x="6124755" y="2457120"/>
            <a:ext cx="5052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Input</a:t>
            </a:r>
          </a:p>
        </p:txBody>
      </p:sp>
      <p:cxnSp>
        <p:nvCxnSpPr>
          <p:cNvPr id="114" name="Straight Arrow Connector 23">
            <a:extLst>
              <a:ext uri="{FF2B5EF4-FFF2-40B4-BE49-F238E27FC236}">
                <a16:creationId xmlns:a16="http://schemas.microsoft.com/office/drawing/2014/main" id="{C57F9E6E-A159-4D7E-AEB0-9759875DC3FC}"/>
              </a:ext>
            </a:extLst>
          </p:cNvPr>
          <p:cNvCxnSpPr>
            <a:cxnSpLocks/>
            <a:endCxn id="41" idx="0"/>
          </p:cNvCxnSpPr>
          <p:nvPr/>
        </p:nvCxnSpPr>
        <p:spPr>
          <a:xfrm rot="5400000">
            <a:off x="6399593" y="3599796"/>
            <a:ext cx="76542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B40EF9C4-1829-468D-9C66-1505D854840E}"/>
              </a:ext>
            </a:extLst>
          </p:cNvPr>
          <p:cNvSpPr txBox="1"/>
          <p:nvPr/>
        </p:nvSpPr>
        <p:spPr>
          <a:xfrm>
            <a:off x="6763214" y="3451841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“Result”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FB6A9CD-25CC-4333-AD1C-9600756D3CED}"/>
              </a:ext>
            </a:extLst>
          </p:cNvPr>
          <p:cNvSpPr txBox="1"/>
          <p:nvPr/>
        </p:nvSpPr>
        <p:spPr>
          <a:xfrm>
            <a:off x="5597625" y="3381418"/>
            <a:ext cx="102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DoActivity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525FD6-E8FC-47F7-8AC1-634A5843A51B}"/>
              </a:ext>
            </a:extLst>
          </p:cNvPr>
          <p:cNvSpPr txBox="1"/>
          <p:nvPr/>
        </p:nvSpPr>
        <p:spPr>
          <a:xfrm>
            <a:off x="2618961" y="3393959"/>
            <a:ext cx="906338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Orchestrator</a:t>
            </a:r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3A94AAD8-E8A1-46DE-B1A6-289F1CD4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Durable: The core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4A62551-6449-4441-9DE6-946DDB5AD912}"/>
              </a:ext>
            </a:extLst>
          </p:cNvPr>
          <p:cNvSpPr txBox="1"/>
          <p:nvPr/>
        </p:nvSpPr>
        <p:spPr>
          <a:xfrm>
            <a:off x="8466813" y="3468666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Completed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03E0BB-D2BD-4881-AB42-D8BC05D0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66" y="4821937"/>
            <a:ext cx="7677545" cy="172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0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09753 -0.0020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8 L -3.95833E-6 -2.96296E-6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83" y="9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119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09753 -0.00208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8 L 0.23998 -0.00208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0" grpId="0"/>
      <p:bldP spid="41" grpId="0" animBg="1"/>
      <p:bldP spid="41" grpId="1" animBg="1"/>
      <p:bldP spid="41" grpId="2" animBg="1"/>
      <p:bldP spid="63" grpId="0" animBg="1"/>
      <p:bldP spid="63" grpId="1" animBg="1"/>
      <p:bldP spid="82" grpId="0"/>
      <p:bldP spid="82" grpId="1"/>
      <p:bldP spid="103" grpId="0"/>
      <p:bldP spid="103" grpId="1"/>
      <p:bldP spid="123" grpId="0"/>
      <p:bldP spid="130" grpId="0"/>
      <p:bldP spid="130" grpId="1"/>
      <p:bldP spid="130" grpId="2"/>
      <p:bldP spid="158" grpId="0"/>
      <p:bldP spid="16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BB485-F2B8-4429-B284-B825E3905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59F03-7618-448F-9846-4B5F5B701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6E8B7-14B0-4E06-8C7A-62FD9200A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42" y="1212871"/>
            <a:ext cx="10758992" cy="4060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D046C-865F-4834-9737-659EF72E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662" y="1212871"/>
            <a:ext cx="12192000" cy="318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3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B681-F861-4B0B-9CBF-5BF033C3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The 5 patterns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39290-DDC2-4D4E-BAAC-97D899ED5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Chaining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Fan-out/fan-in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Async HTTP APIs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Monitoring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Human interaction</a:t>
            </a:r>
          </a:p>
        </p:txBody>
      </p:sp>
    </p:spTree>
    <p:extLst>
      <p:ext uri="{BB962C8B-B14F-4D97-AF65-F5344CB8AC3E}">
        <p14:creationId xmlns:p14="http://schemas.microsoft.com/office/powerpoint/2010/main" val="2165751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0517D9-4E93-4ED9-AC42-6125D203C9E3}"/>
              </a:ext>
            </a:extLst>
          </p:cNvPr>
          <p:cNvSpPr/>
          <p:nvPr/>
        </p:nvSpPr>
        <p:spPr>
          <a:xfrm>
            <a:off x="2753524" y="4688802"/>
            <a:ext cx="1028209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3D91F435-A693-41FB-BD61-E98446718A2E}"/>
              </a:ext>
            </a:extLst>
          </p:cNvPr>
          <p:cNvSpPr/>
          <p:nvPr/>
        </p:nvSpPr>
        <p:spPr>
          <a:xfrm>
            <a:off x="2282587" y="2457120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BCBF6D8C-7D1D-4306-BA23-F08600E23F99}"/>
              </a:ext>
            </a:extLst>
          </p:cNvPr>
          <p:cNvSpPr/>
          <p:nvPr/>
        </p:nvSpPr>
        <p:spPr>
          <a:xfrm>
            <a:off x="4142783" y="2457120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8FEC1-6BE9-4B7A-97D4-AC5375A2239C}"/>
              </a:ext>
            </a:extLst>
          </p:cNvPr>
          <p:cNvSpPr txBox="1"/>
          <p:nvPr/>
        </p:nvSpPr>
        <p:spPr>
          <a:xfrm>
            <a:off x="3948353" y="2195510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 OK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9D20C9-F143-45A9-B860-0B6BA4136878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43813" y="3954598"/>
            <a:ext cx="1456119" cy="5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3">
            <a:extLst>
              <a:ext uri="{FF2B5EF4-FFF2-40B4-BE49-F238E27FC236}">
                <a16:creationId xmlns:a16="http://schemas.microsoft.com/office/drawing/2014/main" id="{0DAFBB5C-9C99-477B-B602-7E4122DF279C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1725993" y="3867304"/>
            <a:ext cx="1674389" cy="380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3">
            <a:extLst>
              <a:ext uri="{FF2B5EF4-FFF2-40B4-BE49-F238E27FC236}">
                <a16:creationId xmlns:a16="http://schemas.microsoft.com/office/drawing/2014/main" id="{5D385045-5B4E-406B-AA95-E9336EDD1E7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781733" y="3233148"/>
            <a:ext cx="451313" cy="16616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1E5687-1388-4A83-B029-AA712C17CF70}"/>
              </a:ext>
            </a:extLst>
          </p:cNvPr>
          <p:cNvSpPr/>
          <p:nvPr/>
        </p:nvSpPr>
        <p:spPr>
          <a:xfrm>
            <a:off x="5172953" y="4682915"/>
            <a:ext cx="494626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8273DB7-5A6E-4F49-9821-D714620AF221}"/>
              </a:ext>
            </a:extLst>
          </p:cNvPr>
          <p:cNvSpPr/>
          <p:nvPr/>
        </p:nvSpPr>
        <p:spPr>
          <a:xfrm>
            <a:off x="1285775" y="3020601"/>
            <a:ext cx="9682361" cy="2001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Functions</a:t>
            </a:r>
          </a:p>
        </p:txBody>
      </p:sp>
      <p:cxnSp>
        <p:nvCxnSpPr>
          <p:cNvPr id="54" name="Straight Arrow Connector 23">
            <a:extLst>
              <a:ext uri="{FF2B5EF4-FFF2-40B4-BE49-F238E27FC236}">
                <a16:creationId xmlns:a16="http://schemas.microsoft.com/office/drawing/2014/main" id="{19031B04-0304-4218-88EC-F59B0D0CE3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00744" y="284260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23">
            <a:extLst>
              <a:ext uri="{FF2B5EF4-FFF2-40B4-BE49-F238E27FC236}">
                <a16:creationId xmlns:a16="http://schemas.microsoft.com/office/drawing/2014/main" id="{F4408667-CC9A-4C61-B1AC-8C25C04361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0940" y="283893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23">
            <a:extLst>
              <a:ext uri="{FF2B5EF4-FFF2-40B4-BE49-F238E27FC236}">
                <a16:creationId xmlns:a16="http://schemas.microsoft.com/office/drawing/2014/main" id="{0CFA9CB5-9296-410C-A710-FE1611C64281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H="1">
            <a:off x="4148516" y="3864512"/>
            <a:ext cx="1668200" cy="380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23">
            <a:extLst>
              <a:ext uri="{FF2B5EF4-FFF2-40B4-BE49-F238E27FC236}">
                <a16:creationId xmlns:a16="http://schemas.microsoft.com/office/drawing/2014/main" id="{37FDA66A-91BC-409F-AC65-29BC2CCC53F9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10119219" y="3220449"/>
            <a:ext cx="451313" cy="16685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C0DBE68-8CB2-4FAA-AE81-82951E58111D}"/>
              </a:ext>
            </a:extLst>
          </p:cNvPr>
          <p:cNvSpPr/>
          <p:nvPr/>
        </p:nvSpPr>
        <p:spPr>
          <a:xfrm>
            <a:off x="6875632" y="1556880"/>
            <a:ext cx="1028209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dirty="0" err="1">
                <a:solidFill>
                  <a:prstClr val="white"/>
                </a:solidFill>
              </a:rPr>
              <a:t>CreateInDb</a:t>
            </a:r>
            <a:r>
              <a:rPr lang="en-US" sz="900" dirty="0">
                <a:solidFill>
                  <a:prstClr val="white"/>
                </a:solidFill>
              </a:rPr>
              <a:t>()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EA75CA2-5333-43E8-81E2-104C57144DEE}"/>
              </a:ext>
            </a:extLst>
          </p:cNvPr>
          <p:cNvSpPr/>
          <p:nvPr/>
        </p:nvSpPr>
        <p:spPr>
          <a:xfrm>
            <a:off x="8615452" y="1556880"/>
            <a:ext cx="1201648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SendWelcomeMail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</p:txBody>
      </p:sp>
      <p:cxnSp>
        <p:nvCxnSpPr>
          <p:cNvPr id="65" name="Straight Arrow Connector 23">
            <a:extLst>
              <a:ext uri="{FF2B5EF4-FFF2-40B4-BE49-F238E27FC236}">
                <a16:creationId xmlns:a16="http://schemas.microsoft.com/office/drawing/2014/main" id="{EA5B45C1-0606-43E7-9919-9987191E3C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18343" y="3949822"/>
            <a:ext cx="1462466" cy="37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86D2B9E-E212-4734-A45F-FE5BCACBAE42}"/>
              </a:ext>
            </a:extLst>
          </p:cNvPr>
          <p:cNvSpPr txBox="1"/>
          <p:nvPr/>
        </p:nvSpPr>
        <p:spPr>
          <a:xfrm>
            <a:off x="2152277" y="2195510"/>
            <a:ext cx="4411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E71DD3-4856-4EDB-8D95-848DBE6E099B}"/>
              </a:ext>
            </a:extLst>
          </p:cNvPr>
          <p:cNvCxnSpPr/>
          <p:nvPr/>
        </p:nvCxnSpPr>
        <p:spPr>
          <a:xfrm>
            <a:off x="5287383" y="4554547"/>
            <a:ext cx="0" cy="698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3">
            <a:extLst>
              <a:ext uri="{FF2B5EF4-FFF2-40B4-BE49-F238E27FC236}">
                <a16:creationId xmlns:a16="http://schemas.microsoft.com/office/drawing/2014/main" id="{9A2DF42B-DAE3-4C11-8038-1A92EB93824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03718" y="3956608"/>
            <a:ext cx="1452608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23">
            <a:extLst>
              <a:ext uri="{FF2B5EF4-FFF2-40B4-BE49-F238E27FC236}">
                <a16:creationId xmlns:a16="http://schemas.microsoft.com/office/drawing/2014/main" id="{18B77A18-03D6-46C5-84A2-7FE5DFA930B2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7903841" y="1762914"/>
            <a:ext cx="238415" cy="12344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006443D-9DA8-4891-9F33-BCB6B0654266}"/>
              </a:ext>
            </a:extLst>
          </p:cNvPr>
          <p:cNvSpPr txBox="1"/>
          <p:nvPr/>
        </p:nvSpPr>
        <p:spPr>
          <a:xfrm>
            <a:off x="7161017" y="2251855"/>
            <a:ext cx="970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“{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employeeId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}”</a:t>
            </a:r>
          </a:p>
        </p:txBody>
      </p:sp>
      <p:cxnSp>
        <p:nvCxnSpPr>
          <p:cNvPr id="100" name="Straight Arrow Connector 23">
            <a:extLst>
              <a:ext uri="{FF2B5EF4-FFF2-40B4-BE49-F238E27FC236}">
                <a16:creationId xmlns:a16="http://schemas.microsoft.com/office/drawing/2014/main" id="{DC6F5D5D-562B-4DFD-9865-944E3BDE3265}"/>
              </a:ext>
            </a:extLst>
          </p:cNvPr>
          <p:cNvCxnSpPr>
            <a:cxnSpLocks/>
            <a:endCxn id="64" idx="1"/>
          </p:cNvCxnSpPr>
          <p:nvPr/>
        </p:nvCxnSpPr>
        <p:spPr>
          <a:xfrm rot="5400000" flipH="1" flipV="1">
            <a:off x="7857072" y="2252670"/>
            <a:ext cx="1248135" cy="268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Arrow Connector 23">
            <a:extLst>
              <a:ext uri="{FF2B5EF4-FFF2-40B4-BE49-F238E27FC236}">
                <a16:creationId xmlns:a16="http://schemas.microsoft.com/office/drawing/2014/main" id="{F632DB64-F0CE-4795-96A1-5DB6409E7F3D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9817100" y="1762914"/>
            <a:ext cx="200025" cy="12517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23">
            <a:extLst>
              <a:ext uri="{FF2B5EF4-FFF2-40B4-BE49-F238E27FC236}">
                <a16:creationId xmlns:a16="http://schemas.microsoft.com/office/drawing/2014/main" id="{F4D1639C-4CFF-4C2F-9696-DE467695141D}"/>
              </a:ext>
            </a:extLst>
          </p:cNvPr>
          <p:cNvCxnSpPr>
            <a:cxnSpLocks/>
            <a:endCxn id="63" idx="1"/>
          </p:cNvCxnSpPr>
          <p:nvPr/>
        </p:nvCxnSpPr>
        <p:spPr>
          <a:xfrm rot="5400000" flipH="1" flipV="1">
            <a:off x="6104418" y="2235390"/>
            <a:ext cx="1243689" cy="2987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D91E1CD8-14C4-4A12-8253-B7B8210581E6}"/>
              </a:ext>
            </a:extLst>
          </p:cNvPr>
          <p:cNvSpPr txBox="1"/>
          <p:nvPr/>
        </p:nvSpPr>
        <p:spPr>
          <a:xfrm>
            <a:off x="5301505" y="2044106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“name”: “John</a:t>
            </a:r>
            <a: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”, </a:t>
            </a:r>
            <a:b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“age”: 12 </a:t>
            </a:r>
            <a:b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114" name="Straight Arrow Connector 23">
            <a:extLst>
              <a:ext uri="{FF2B5EF4-FFF2-40B4-BE49-F238E27FC236}">
                <a16:creationId xmlns:a16="http://schemas.microsoft.com/office/drawing/2014/main" id="{C57F9E6E-A159-4D7E-AEB0-9759875DC3FC}"/>
              </a:ext>
            </a:extLst>
          </p:cNvPr>
          <p:cNvCxnSpPr>
            <a:cxnSpLocks/>
          </p:cNvCxnSpPr>
          <p:nvPr/>
        </p:nvCxnSpPr>
        <p:spPr>
          <a:xfrm rot="5400000">
            <a:off x="6102847" y="3958830"/>
            <a:ext cx="1448166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B40EF9C4-1829-468D-9C66-1505D854840E}"/>
              </a:ext>
            </a:extLst>
          </p:cNvPr>
          <p:cNvSpPr txBox="1"/>
          <p:nvPr/>
        </p:nvSpPr>
        <p:spPr>
          <a:xfrm>
            <a:off x="6829080" y="3538088"/>
            <a:ext cx="970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“{</a:t>
            </a:r>
            <a:r>
              <a:rPr lang="en-US" sz="800" dirty="0" err="1">
                <a:solidFill>
                  <a:prstClr val="white"/>
                </a:solidFill>
                <a:latin typeface="Consolas" panose="020B0609020204030204" pitchFamily="49" charset="0"/>
              </a:rPr>
              <a:t>employeeId</a:t>
            </a: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}”</a:t>
            </a:r>
          </a:p>
        </p:txBody>
      </p:sp>
      <p:cxnSp>
        <p:nvCxnSpPr>
          <p:cNvPr id="124" name="Straight Arrow Connector 23">
            <a:extLst>
              <a:ext uri="{FF2B5EF4-FFF2-40B4-BE49-F238E27FC236}">
                <a16:creationId xmlns:a16="http://schemas.microsoft.com/office/drawing/2014/main" id="{66BA0156-D755-4428-A810-E61223996C05}"/>
              </a:ext>
            </a:extLst>
          </p:cNvPr>
          <p:cNvCxnSpPr>
            <a:cxnSpLocks/>
          </p:cNvCxnSpPr>
          <p:nvPr/>
        </p:nvCxnSpPr>
        <p:spPr>
          <a:xfrm rot="16200000" flipV="1">
            <a:off x="7545947" y="3948611"/>
            <a:ext cx="1430927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Straight Arrow Connector 23">
            <a:extLst>
              <a:ext uri="{FF2B5EF4-FFF2-40B4-BE49-F238E27FC236}">
                <a16:creationId xmlns:a16="http://schemas.microsoft.com/office/drawing/2014/main" id="{7AFAD78E-2AB3-4919-A7A3-B51EEE8964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17456" y="3958030"/>
            <a:ext cx="1449769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1ACADF5E-EB28-4389-B344-8F0396752791}"/>
              </a:ext>
            </a:extLst>
          </p:cNvPr>
          <p:cNvSpPr txBox="1"/>
          <p:nvPr/>
        </p:nvSpPr>
        <p:spPr>
          <a:xfrm>
            <a:off x="8557568" y="4062703"/>
            <a:ext cx="10823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“</a:t>
            </a:r>
            <a:r>
              <a:rPr lang="en-US" sz="800" dirty="0" err="1">
                <a:solidFill>
                  <a:prstClr val="white"/>
                </a:solidFill>
                <a:latin typeface="Consolas" panose="020B0609020204030204" pitchFamily="49" charset="0"/>
              </a:rPr>
              <a:t>SendSuccesfull</a:t>
            </a: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FB6A9CD-25CC-4333-AD1C-9600756D3CED}"/>
              </a:ext>
            </a:extLst>
          </p:cNvPr>
          <p:cNvSpPr txBox="1"/>
          <p:nvPr/>
        </p:nvSpPr>
        <p:spPr>
          <a:xfrm>
            <a:off x="5575477" y="3463864"/>
            <a:ext cx="1021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await </a:t>
            </a:r>
            <a:r>
              <a:rPr lang="en-US" sz="800" dirty="0" err="1">
                <a:solidFill>
                  <a:prstClr val="white"/>
                </a:solidFill>
                <a:latin typeface="Consolas" panose="020B0609020204030204" pitchFamily="49" charset="0"/>
              </a:rPr>
              <a:t>CreateInDb</a:t>
            </a: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 ()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525FD6-E8FC-47F7-8AC1-634A5843A51B}"/>
              </a:ext>
            </a:extLst>
          </p:cNvPr>
          <p:cNvSpPr txBox="1"/>
          <p:nvPr/>
        </p:nvSpPr>
        <p:spPr>
          <a:xfrm>
            <a:off x="2615244" y="3718371"/>
            <a:ext cx="9063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Orchestrator</a:t>
            </a:r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3A94AAD8-E8A1-46DE-B1A6-289F1CD4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Durable: Chaining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1FA8AC7-DCB7-4D72-94EF-1CAB94E06DC7}"/>
              </a:ext>
            </a:extLst>
          </p:cNvPr>
          <p:cNvSpPr txBox="1"/>
          <p:nvPr/>
        </p:nvSpPr>
        <p:spPr>
          <a:xfrm>
            <a:off x="8362665" y="2253550"/>
            <a:ext cx="970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“{</a:t>
            </a:r>
            <a:r>
              <a:rPr lang="en-US" sz="800" dirty="0" err="1">
                <a:solidFill>
                  <a:prstClr val="white"/>
                </a:solidFill>
                <a:latin typeface="Consolas" panose="020B0609020204030204" pitchFamily="49" charset="0"/>
              </a:rPr>
              <a:t>employeeId</a:t>
            </a: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}”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F4543F9-6151-4917-A4BD-A8D9195184F5}"/>
              </a:ext>
            </a:extLst>
          </p:cNvPr>
          <p:cNvSpPr txBox="1"/>
          <p:nvPr/>
        </p:nvSpPr>
        <p:spPr>
          <a:xfrm>
            <a:off x="7123836" y="4018475"/>
            <a:ext cx="1122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await </a:t>
            </a:r>
            <a:r>
              <a:rPr lang="en-US" sz="800" dirty="0" err="1">
                <a:solidFill>
                  <a:prstClr val="white"/>
                </a:solidFill>
                <a:latin typeface="Consolas" panose="020B0609020204030204" pitchFamily="49" charset="0"/>
              </a:rPr>
              <a:t>SendWelcomeMail</a:t>
            </a: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 ()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BF79D9-29D8-4A52-87C4-C159BD551A18}"/>
              </a:ext>
            </a:extLst>
          </p:cNvPr>
          <p:cNvSpPr txBox="1"/>
          <p:nvPr/>
        </p:nvSpPr>
        <p:spPr>
          <a:xfrm>
            <a:off x="10072304" y="2249494"/>
            <a:ext cx="10823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“</a:t>
            </a:r>
            <a:r>
              <a:rPr lang="en-US" sz="800" dirty="0" err="1">
                <a:solidFill>
                  <a:prstClr val="white"/>
                </a:solidFill>
                <a:latin typeface="Consolas" panose="020B0609020204030204" pitchFamily="49" charset="0"/>
              </a:rPr>
              <a:t>SendSuccesfull</a:t>
            </a: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B63A0B8-B520-4461-9895-1C2BF30C4DBF}"/>
              </a:ext>
            </a:extLst>
          </p:cNvPr>
          <p:cNvSpPr txBox="1"/>
          <p:nvPr/>
        </p:nvSpPr>
        <p:spPr>
          <a:xfrm>
            <a:off x="10225728" y="3942327"/>
            <a:ext cx="689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Completed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E241EB-7EA7-4AAE-891E-63C7E384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587" y="5582726"/>
            <a:ext cx="7550538" cy="76838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C8EF117-443C-448F-B732-D5E7DA5A9BF4}"/>
              </a:ext>
            </a:extLst>
          </p:cNvPr>
          <p:cNvSpPr txBox="1"/>
          <p:nvPr/>
        </p:nvSpPr>
        <p:spPr>
          <a:xfrm>
            <a:off x="4574119" y="3839695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“name”: “John</a:t>
            </a:r>
            <a: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”, </a:t>
            </a:r>
            <a:b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“age”: 12 </a:t>
            </a:r>
            <a:b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28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0.09753 -0.0020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9 L -3.95833E-6 3.7037E-6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83" y="9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109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0.09753 -0.00209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9 L 0.23998 -0.00209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mph" presetSubtype="0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6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201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98 -0.00209 L -3.95833E-6 3.7037E-6 " pathEditMode="relative" rAng="0" ptsTypes="AA">
                                      <p:cBhvr>
                                        <p:cTn id="20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0.09753 -0.00209 " pathEditMode="relative" rAng="0" ptsTypes="AA">
                                      <p:cBhvr>
                                        <p:cTn id="20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9 L 0.23998 -0.00209 " pathEditMode="relative" rAng="0" ptsTypes="AA">
                                      <p:cBhvr>
                                        <p:cTn id="22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98 -0.00209 L 0.38816 -0.00232 " pathEditMode="relative" rAng="0" ptsTypes="AA">
                                      <p:cBhvr>
                                        <p:cTn id="24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-23"/>
                                    </p:animMotion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0" grpId="0"/>
      <p:bldP spid="41" grpId="0" animBg="1"/>
      <p:bldP spid="41" grpId="1" animBg="1"/>
      <p:bldP spid="41" grpId="2" animBg="1"/>
      <p:bldP spid="41" grpId="3" animBg="1"/>
      <p:bldP spid="41" grpId="4" animBg="1"/>
      <p:bldP spid="63" grpId="0" animBg="1"/>
      <p:bldP spid="63" grpId="1" animBg="1"/>
      <p:bldP spid="64" grpId="0" animBg="1"/>
      <p:bldP spid="64" grpId="1" animBg="1"/>
      <p:bldP spid="82" grpId="0"/>
      <p:bldP spid="82" grpId="1"/>
      <p:bldP spid="103" grpId="0"/>
      <p:bldP spid="103" grpId="1"/>
      <p:bldP spid="123" grpId="0"/>
      <p:bldP spid="123" grpId="1"/>
      <p:bldP spid="123" grpId="2"/>
      <p:bldP spid="129" grpId="0"/>
      <p:bldP spid="130" grpId="0"/>
      <p:bldP spid="130" grpId="1"/>
      <p:bldP spid="130" grpId="2"/>
      <p:bldP spid="130" grpId="3"/>
      <p:bldP spid="130" grpId="4"/>
      <p:bldP spid="158" grpId="0"/>
      <p:bldP spid="67" grpId="0"/>
      <p:bldP spid="67" grpId="1"/>
      <p:bldP spid="70" grpId="0"/>
      <p:bldP spid="70" grpId="1"/>
      <p:bldP spid="70" grpId="2"/>
      <p:bldP spid="72" grpId="0"/>
      <p:bldP spid="72" grpId="1"/>
      <p:bldP spid="73" grpId="0"/>
      <p:bldP spid="42" grpId="0"/>
      <p:bldP spid="4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5C9F1A-9E0D-4A75-B3E9-4DEC827D6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95" y="1137094"/>
            <a:ext cx="9042209" cy="513035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7B1403-CB4A-445B-863C-CBD4DE4FE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459" y="1562645"/>
            <a:ext cx="7417181" cy="4546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B1045-EC24-4674-9B9B-7C1BB44BE514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&gt; 2016 &gt; 2017 &gt; 2018</a:t>
            </a:r>
          </a:p>
        </p:txBody>
      </p:sp>
    </p:spTree>
    <p:extLst>
      <p:ext uri="{BB962C8B-B14F-4D97-AF65-F5344CB8AC3E}">
        <p14:creationId xmlns:p14="http://schemas.microsoft.com/office/powerpoint/2010/main" val="215691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0517D9-4E93-4ED9-AC42-6125D203C9E3}"/>
              </a:ext>
            </a:extLst>
          </p:cNvPr>
          <p:cNvSpPr/>
          <p:nvPr/>
        </p:nvSpPr>
        <p:spPr>
          <a:xfrm>
            <a:off x="2753524" y="5963418"/>
            <a:ext cx="1028209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3D91F435-A693-41FB-BD61-E98446718A2E}"/>
              </a:ext>
            </a:extLst>
          </p:cNvPr>
          <p:cNvSpPr/>
          <p:nvPr/>
        </p:nvSpPr>
        <p:spPr>
          <a:xfrm>
            <a:off x="2282587" y="3731736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BCBF6D8C-7D1D-4306-BA23-F08600E23F99}"/>
              </a:ext>
            </a:extLst>
          </p:cNvPr>
          <p:cNvSpPr/>
          <p:nvPr/>
        </p:nvSpPr>
        <p:spPr>
          <a:xfrm>
            <a:off x="4142783" y="3731736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8FEC1-6BE9-4B7A-97D4-AC5375A2239C}"/>
              </a:ext>
            </a:extLst>
          </p:cNvPr>
          <p:cNvSpPr txBox="1"/>
          <p:nvPr/>
        </p:nvSpPr>
        <p:spPr>
          <a:xfrm>
            <a:off x="3948353" y="3470126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 OK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9D20C9-F143-45A9-B860-0B6BA4136878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43813" y="5229214"/>
            <a:ext cx="1456119" cy="5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3">
            <a:extLst>
              <a:ext uri="{FF2B5EF4-FFF2-40B4-BE49-F238E27FC236}">
                <a16:creationId xmlns:a16="http://schemas.microsoft.com/office/drawing/2014/main" id="{0DAFBB5C-9C99-477B-B602-7E4122DF279C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1725993" y="5141920"/>
            <a:ext cx="1674389" cy="380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3">
            <a:extLst>
              <a:ext uri="{FF2B5EF4-FFF2-40B4-BE49-F238E27FC236}">
                <a16:creationId xmlns:a16="http://schemas.microsoft.com/office/drawing/2014/main" id="{5D385045-5B4E-406B-AA95-E9336EDD1E7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781733" y="4507764"/>
            <a:ext cx="451313" cy="16616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1E5687-1388-4A83-B029-AA712C17CF70}"/>
              </a:ext>
            </a:extLst>
          </p:cNvPr>
          <p:cNvSpPr/>
          <p:nvPr/>
        </p:nvSpPr>
        <p:spPr>
          <a:xfrm>
            <a:off x="5172953" y="5957531"/>
            <a:ext cx="494626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8273DB7-5A6E-4F49-9821-D714620AF221}"/>
              </a:ext>
            </a:extLst>
          </p:cNvPr>
          <p:cNvSpPr/>
          <p:nvPr/>
        </p:nvSpPr>
        <p:spPr>
          <a:xfrm>
            <a:off x="1285775" y="4295217"/>
            <a:ext cx="9682361" cy="2001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Functions</a:t>
            </a:r>
          </a:p>
        </p:txBody>
      </p:sp>
      <p:cxnSp>
        <p:nvCxnSpPr>
          <p:cNvPr id="54" name="Straight Arrow Connector 23">
            <a:extLst>
              <a:ext uri="{FF2B5EF4-FFF2-40B4-BE49-F238E27FC236}">
                <a16:creationId xmlns:a16="http://schemas.microsoft.com/office/drawing/2014/main" id="{19031B04-0304-4218-88EC-F59B0D0CE3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00744" y="4117220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23">
            <a:extLst>
              <a:ext uri="{FF2B5EF4-FFF2-40B4-BE49-F238E27FC236}">
                <a16:creationId xmlns:a16="http://schemas.microsoft.com/office/drawing/2014/main" id="{F4408667-CC9A-4C61-B1AC-8C25C04361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0940" y="4113550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23">
            <a:extLst>
              <a:ext uri="{FF2B5EF4-FFF2-40B4-BE49-F238E27FC236}">
                <a16:creationId xmlns:a16="http://schemas.microsoft.com/office/drawing/2014/main" id="{0CFA9CB5-9296-410C-A710-FE1611C64281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H="1">
            <a:off x="4148516" y="5139128"/>
            <a:ext cx="1668200" cy="380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23">
            <a:extLst>
              <a:ext uri="{FF2B5EF4-FFF2-40B4-BE49-F238E27FC236}">
                <a16:creationId xmlns:a16="http://schemas.microsoft.com/office/drawing/2014/main" id="{37FDA66A-91BC-409F-AC65-29BC2CCC53F9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10119219" y="4495065"/>
            <a:ext cx="451313" cy="16685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C0DBE68-8CB2-4FAA-AE81-82951E58111D}"/>
              </a:ext>
            </a:extLst>
          </p:cNvPr>
          <p:cNvSpPr/>
          <p:nvPr/>
        </p:nvSpPr>
        <p:spPr>
          <a:xfrm>
            <a:off x="6875632" y="2831496"/>
            <a:ext cx="1370435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dirty="0" err="1">
                <a:solidFill>
                  <a:prstClr val="white"/>
                </a:solidFill>
              </a:rPr>
              <a:t>LeaseCarGetQuote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</p:txBody>
      </p:sp>
      <p:cxnSp>
        <p:nvCxnSpPr>
          <p:cNvPr id="65" name="Straight Arrow Connector 23">
            <a:extLst>
              <a:ext uri="{FF2B5EF4-FFF2-40B4-BE49-F238E27FC236}">
                <a16:creationId xmlns:a16="http://schemas.microsoft.com/office/drawing/2014/main" id="{EA5B45C1-0606-43E7-9919-9987191E3C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18343" y="5224438"/>
            <a:ext cx="1462466" cy="37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86D2B9E-E212-4734-A45F-FE5BCACBAE42}"/>
              </a:ext>
            </a:extLst>
          </p:cNvPr>
          <p:cNvSpPr txBox="1"/>
          <p:nvPr/>
        </p:nvSpPr>
        <p:spPr>
          <a:xfrm>
            <a:off x="2152277" y="3470126"/>
            <a:ext cx="4411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E71DD3-4856-4EDB-8D95-848DBE6E099B}"/>
              </a:ext>
            </a:extLst>
          </p:cNvPr>
          <p:cNvCxnSpPr/>
          <p:nvPr/>
        </p:nvCxnSpPr>
        <p:spPr>
          <a:xfrm>
            <a:off x="5287383" y="5829163"/>
            <a:ext cx="0" cy="698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3">
            <a:extLst>
              <a:ext uri="{FF2B5EF4-FFF2-40B4-BE49-F238E27FC236}">
                <a16:creationId xmlns:a16="http://schemas.microsoft.com/office/drawing/2014/main" id="{9A2DF42B-DAE3-4C11-8038-1A92EB93824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03718" y="5231224"/>
            <a:ext cx="1452608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23">
            <a:extLst>
              <a:ext uri="{FF2B5EF4-FFF2-40B4-BE49-F238E27FC236}">
                <a16:creationId xmlns:a16="http://schemas.microsoft.com/office/drawing/2014/main" id="{18B77A18-03D6-46C5-84A2-7FE5DFA930B2}"/>
              </a:ext>
            </a:extLst>
          </p:cNvPr>
          <p:cNvCxnSpPr>
            <a:cxnSpLocks/>
          </p:cNvCxnSpPr>
          <p:nvPr/>
        </p:nvCxnSpPr>
        <p:spPr>
          <a:xfrm>
            <a:off x="8246067" y="3021919"/>
            <a:ext cx="238415" cy="12344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006443D-9DA8-4891-9F33-BCB6B0654266}"/>
              </a:ext>
            </a:extLst>
          </p:cNvPr>
          <p:cNvSpPr txBox="1"/>
          <p:nvPr/>
        </p:nvSpPr>
        <p:spPr>
          <a:xfrm>
            <a:off x="7782074" y="3625999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{quote1}</a:t>
            </a:r>
          </a:p>
        </p:txBody>
      </p:sp>
      <p:cxnSp>
        <p:nvCxnSpPr>
          <p:cNvPr id="108" name="Straight Arrow Connector 23">
            <a:extLst>
              <a:ext uri="{FF2B5EF4-FFF2-40B4-BE49-F238E27FC236}">
                <a16:creationId xmlns:a16="http://schemas.microsoft.com/office/drawing/2014/main" id="{F4D1639C-4CFF-4C2F-9696-DE467695141D}"/>
              </a:ext>
            </a:extLst>
          </p:cNvPr>
          <p:cNvCxnSpPr>
            <a:cxnSpLocks/>
            <a:endCxn id="63" idx="1"/>
          </p:cNvCxnSpPr>
          <p:nvPr/>
        </p:nvCxnSpPr>
        <p:spPr>
          <a:xfrm rot="5400000" flipH="1" flipV="1">
            <a:off x="6104416" y="3510008"/>
            <a:ext cx="1243693" cy="2987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D91E1CD8-14C4-4A12-8253-B7B8210581E6}"/>
              </a:ext>
            </a:extLst>
          </p:cNvPr>
          <p:cNvSpPr txBox="1"/>
          <p:nvPr/>
        </p:nvSpPr>
        <p:spPr>
          <a:xfrm>
            <a:off x="5043002" y="3486806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employeeId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“1”,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“dealer”: “Athlon”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cxnSp>
        <p:nvCxnSpPr>
          <p:cNvPr id="114" name="Straight Arrow Connector 23">
            <a:extLst>
              <a:ext uri="{FF2B5EF4-FFF2-40B4-BE49-F238E27FC236}">
                <a16:creationId xmlns:a16="http://schemas.microsoft.com/office/drawing/2014/main" id="{C57F9E6E-A159-4D7E-AEB0-9759875DC3FC}"/>
              </a:ext>
            </a:extLst>
          </p:cNvPr>
          <p:cNvCxnSpPr>
            <a:cxnSpLocks/>
          </p:cNvCxnSpPr>
          <p:nvPr/>
        </p:nvCxnSpPr>
        <p:spPr>
          <a:xfrm rot="5400000">
            <a:off x="6102847" y="5233446"/>
            <a:ext cx="1448166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B40EF9C4-1829-468D-9C66-1505D854840E}"/>
              </a:ext>
            </a:extLst>
          </p:cNvPr>
          <p:cNvSpPr txBox="1"/>
          <p:nvPr/>
        </p:nvSpPr>
        <p:spPr>
          <a:xfrm>
            <a:off x="6827088" y="4804666"/>
            <a:ext cx="1418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 {quote1}</a:t>
            </a:r>
            <a:r>
              <a:rPr lang="en-US" sz="800" noProof="0" dirty="0">
                <a:solidFill>
                  <a:prstClr val="white"/>
                </a:solidFill>
                <a:latin typeface="Consolas" panose="020B0609020204030204" pitchFamily="49" charset="0"/>
              </a:rPr>
              <a:t>, {quote2} ]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FB6A9CD-25CC-4333-AD1C-9600756D3CED}"/>
              </a:ext>
            </a:extLst>
          </p:cNvPr>
          <p:cNvSpPr txBox="1"/>
          <p:nvPr/>
        </p:nvSpPr>
        <p:spPr>
          <a:xfrm>
            <a:off x="4942647" y="4804666"/>
            <a:ext cx="1654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Task.WhenAll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(tasks)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525FD6-E8FC-47F7-8AC1-634A5843A51B}"/>
              </a:ext>
            </a:extLst>
          </p:cNvPr>
          <p:cNvSpPr txBox="1"/>
          <p:nvPr/>
        </p:nvSpPr>
        <p:spPr>
          <a:xfrm>
            <a:off x="2615244" y="4992987"/>
            <a:ext cx="9063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Orchestrator</a:t>
            </a:r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3A94AAD8-E8A1-46DE-B1A6-289F1CD4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Durable: Fan-out/Fan-in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B63A0B8-B520-4461-9895-1C2BF30C4DBF}"/>
              </a:ext>
            </a:extLst>
          </p:cNvPr>
          <p:cNvSpPr txBox="1"/>
          <p:nvPr/>
        </p:nvSpPr>
        <p:spPr>
          <a:xfrm>
            <a:off x="10225728" y="5216943"/>
            <a:ext cx="689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Completed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3825EF-344F-4A50-901D-2E81D3877C24}"/>
              </a:ext>
            </a:extLst>
          </p:cNvPr>
          <p:cNvSpPr/>
          <p:nvPr/>
        </p:nvSpPr>
        <p:spPr>
          <a:xfrm>
            <a:off x="6875631" y="2097443"/>
            <a:ext cx="1385777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dirty="0" err="1">
                <a:solidFill>
                  <a:prstClr val="white"/>
                </a:solidFill>
              </a:rPr>
              <a:t>LeaseCarGetQuote</a:t>
            </a:r>
            <a:r>
              <a:rPr lang="en-US" sz="900" dirty="0">
                <a:solidFill>
                  <a:prstClr val="white"/>
                </a:solidFill>
              </a:rPr>
              <a:t>()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Straight Arrow Connector 23">
            <a:extLst>
              <a:ext uri="{FF2B5EF4-FFF2-40B4-BE49-F238E27FC236}">
                <a16:creationId xmlns:a16="http://schemas.microsoft.com/office/drawing/2014/main" id="{6D1EFDD8-3558-48DD-9424-DC6E4F2A66AC}"/>
              </a:ext>
            </a:extLst>
          </p:cNvPr>
          <p:cNvCxnSpPr>
            <a:cxnSpLocks/>
            <a:endCxn id="40" idx="1"/>
          </p:cNvCxnSpPr>
          <p:nvPr/>
        </p:nvCxnSpPr>
        <p:spPr>
          <a:xfrm rot="5400000" flipH="1" flipV="1">
            <a:off x="5733417" y="3146955"/>
            <a:ext cx="1985692" cy="2987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4980957-EAFB-4F26-9BAF-D5A35D9EFB60}"/>
              </a:ext>
            </a:extLst>
          </p:cNvPr>
          <p:cNvSpPr txBox="1"/>
          <p:nvPr/>
        </p:nvSpPr>
        <p:spPr>
          <a:xfrm>
            <a:off x="5036945" y="2278797"/>
            <a:ext cx="1587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employeeId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“1”,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“dealer”: “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Leaseplan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cxnSp>
        <p:nvCxnSpPr>
          <p:cNvPr id="46" name="Straight Arrow Connector 23">
            <a:extLst>
              <a:ext uri="{FF2B5EF4-FFF2-40B4-BE49-F238E27FC236}">
                <a16:creationId xmlns:a16="http://schemas.microsoft.com/office/drawing/2014/main" id="{2F575A5E-B798-4D9F-AC7F-68FF8F212F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72696" y="2893482"/>
            <a:ext cx="1978047" cy="800623"/>
          </a:xfrm>
          <a:prstGeom prst="bentConnector3">
            <a:avLst>
              <a:gd name="adj1" fmla="val 34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17167B7-8EAA-4332-A236-FEAA6AB6F1E3}"/>
              </a:ext>
            </a:extLst>
          </p:cNvPr>
          <p:cNvSpPr txBox="1"/>
          <p:nvPr/>
        </p:nvSpPr>
        <p:spPr>
          <a:xfrm>
            <a:off x="9102750" y="3624014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{quote2}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C7B1BE-D462-4E88-A992-F75FA57F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628" y="1690688"/>
            <a:ext cx="10154172" cy="1689187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5169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0.09753 -0.0020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9 L -3.95833E-6 3.7037E-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83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141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0.09753 -0.00209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9 L 0.38685 -0.00209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0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0" grpId="0"/>
      <p:bldP spid="41" grpId="0" animBg="1"/>
      <p:bldP spid="41" grpId="1" animBg="1"/>
      <p:bldP spid="41" grpId="2" animBg="1"/>
      <p:bldP spid="63" grpId="0" animBg="1"/>
      <p:bldP spid="63" grpId="1" animBg="1"/>
      <p:bldP spid="82" grpId="0"/>
      <p:bldP spid="82" grpId="1"/>
      <p:bldP spid="103" grpId="0"/>
      <p:bldP spid="103" grpId="1"/>
      <p:bldP spid="123" grpId="0"/>
      <p:bldP spid="130" grpId="0"/>
      <p:bldP spid="130" grpId="1"/>
      <p:bldP spid="130" grpId="2"/>
      <p:bldP spid="158" grpId="0"/>
      <p:bldP spid="73" grpId="0"/>
      <p:bldP spid="40" grpId="0" animBg="1"/>
      <p:bldP spid="40" grpId="1" animBg="1"/>
      <p:bldP spid="45" grpId="0"/>
      <p:bldP spid="45" grpId="1"/>
      <p:bldP spid="49" grpId="0"/>
      <p:bldP spid="4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0517D9-4E93-4ED9-AC42-6125D203C9E3}"/>
              </a:ext>
            </a:extLst>
          </p:cNvPr>
          <p:cNvSpPr/>
          <p:nvPr/>
        </p:nvSpPr>
        <p:spPr>
          <a:xfrm>
            <a:off x="2763661" y="3987181"/>
            <a:ext cx="1028209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3D91F435-A693-41FB-BD61-E98446718A2E}"/>
              </a:ext>
            </a:extLst>
          </p:cNvPr>
          <p:cNvSpPr/>
          <p:nvPr/>
        </p:nvSpPr>
        <p:spPr>
          <a:xfrm>
            <a:off x="2282587" y="2457120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BCBF6D8C-7D1D-4306-BA23-F08600E23F99}"/>
              </a:ext>
            </a:extLst>
          </p:cNvPr>
          <p:cNvSpPr/>
          <p:nvPr/>
        </p:nvSpPr>
        <p:spPr>
          <a:xfrm>
            <a:off x="4142783" y="2457120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8FEC1-6BE9-4B7A-97D4-AC5375A2239C}"/>
              </a:ext>
            </a:extLst>
          </p:cNvPr>
          <p:cNvSpPr txBox="1"/>
          <p:nvPr/>
        </p:nvSpPr>
        <p:spPr>
          <a:xfrm>
            <a:off x="3948353" y="2195510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 OK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9D20C9-F143-45A9-B860-0B6BA413687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73728" y="3604541"/>
            <a:ext cx="757027" cy="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3">
            <a:extLst>
              <a:ext uri="{FF2B5EF4-FFF2-40B4-BE49-F238E27FC236}">
                <a16:creationId xmlns:a16="http://schemas.microsoft.com/office/drawing/2014/main" id="{0DAFBB5C-9C99-477B-B602-7E4122DF279C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2086566" y="3516120"/>
            <a:ext cx="968604" cy="385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3">
            <a:extLst>
              <a:ext uri="{FF2B5EF4-FFF2-40B4-BE49-F238E27FC236}">
                <a16:creationId xmlns:a16="http://schemas.microsoft.com/office/drawing/2014/main" id="{5D385045-5B4E-406B-AA95-E9336EDD1E7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791870" y="3230965"/>
            <a:ext cx="441176" cy="9622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1E5687-1388-4A83-B029-AA712C17CF70}"/>
              </a:ext>
            </a:extLst>
          </p:cNvPr>
          <p:cNvSpPr/>
          <p:nvPr/>
        </p:nvSpPr>
        <p:spPr>
          <a:xfrm>
            <a:off x="5172953" y="3982510"/>
            <a:ext cx="3218705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8273DB7-5A6E-4F49-9821-D714620AF221}"/>
              </a:ext>
            </a:extLst>
          </p:cNvPr>
          <p:cNvSpPr/>
          <p:nvPr/>
        </p:nvSpPr>
        <p:spPr>
          <a:xfrm>
            <a:off x="1285775" y="3020601"/>
            <a:ext cx="9682361" cy="2001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Functions</a:t>
            </a:r>
          </a:p>
        </p:txBody>
      </p:sp>
      <p:cxnSp>
        <p:nvCxnSpPr>
          <p:cNvPr id="54" name="Straight Arrow Connector 23">
            <a:extLst>
              <a:ext uri="{FF2B5EF4-FFF2-40B4-BE49-F238E27FC236}">
                <a16:creationId xmlns:a16="http://schemas.microsoft.com/office/drawing/2014/main" id="{19031B04-0304-4218-88EC-F59B0D0CE3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00744" y="284260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23">
            <a:extLst>
              <a:ext uri="{FF2B5EF4-FFF2-40B4-BE49-F238E27FC236}">
                <a16:creationId xmlns:a16="http://schemas.microsoft.com/office/drawing/2014/main" id="{F4408667-CC9A-4C61-B1AC-8C25C04361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0940" y="283893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23">
            <a:extLst>
              <a:ext uri="{FF2B5EF4-FFF2-40B4-BE49-F238E27FC236}">
                <a16:creationId xmlns:a16="http://schemas.microsoft.com/office/drawing/2014/main" id="{0CFA9CB5-9296-410C-A710-FE1611C64281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H="1">
            <a:off x="4498718" y="3514309"/>
            <a:ext cx="967796" cy="3806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23">
            <a:extLst>
              <a:ext uri="{FF2B5EF4-FFF2-40B4-BE49-F238E27FC236}">
                <a16:creationId xmlns:a16="http://schemas.microsoft.com/office/drawing/2014/main" id="{37FDA66A-91BC-409F-AC65-29BC2CCC53F9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8391658" y="3226292"/>
            <a:ext cx="456029" cy="9622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23">
            <a:extLst>
              <a:ext uri="{FF2B5EF4-FFF2-40B4-BE49-F238E27FC236}">
                <a16:creationId xmlns:a16="http://schemas.microsoft.com/office/drawing/2014/main" id="{EA5B45C1-0606-43E7-9919-9987191E3C9F}"/>
              </a:ext>
            </a:extLst>
          </p:cNvPr>
          <p:cNvCxnSpPr>
            <a:cxnSpLocks/>
          </p:cNvCxnSpPr>
          <p:nvPr/>
        </p:nvCxnSpPr>
        <p:spPr>
          <a:xfrm rot="5400000">
            <a:off x="3192161" y="3600788"/>
            <a:ext cx="752352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86D2B9E-E212-4734-A45F-FE5BCACBAE42}"/>
              </a:ext>
            </a:extLst>
          </p:cNvPr>
          <p:cNvSpPr txBox="1"/>
          <p:nvPr/>
        </p:nvSpPr>
        <p:spPr>
          <a:xfrm>
            <a:off x="2152277" y="2195510"/>
            <a:ext cx="4411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E71DD3-4856-4EDB-8D95-848DBE6E099B}"/>
              </a:ext>
            </a:extLst>
          </p:cNvPr>
          <p:cNvCxnSpPr/>
          <p:nvPr/>
        </p:nvCxnSpPr>
        <p:spPr>
          <a:xfrm>
            <a:off x="5287383" y="3854142"/>
            <a:ext cx="0" cy="698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3">
            <a:extLst>
              <a:ext uri="{FF2B5EF4-FFF2-40B4-BE49-F238E27FC236}">
                <a16:creationId xmlns:a16="http://schemas.microsoft.com/office/drawing/2014/main" id="{9A2DF42B-DAE3-4C11-8038-1A92EB93824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28042" y="4800788"/>
            <a:ext cx="812425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Straight Arrow Connector 23">
            <a:extLst>
              <a:ext uri="{FF2B5EF4-FFF2-40B4-BE49-F238E27FC236}">
                <a16:creationId xmlns:a16="http://schemas.microsoft.com/office/drawing/2014/main" id="{C57F9E6E-A159-4D7E-AEB0-9759875DC3FC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69357" y="4803965"/>
            <a:ext cx="806073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2FB6A9CD-25CC-4333-AD1C-9600756D3CED}"/>
              </a:ext>
            </a:extLst>
          </p:cNvPr>
          <p:cNvSpPr txBox="1"/>
          <p:nvPr/>
        </p:nvSpPr>
        <p:spPr>
          <a:xfrm>
            <a:off x="5657748" y="4550662"/>
            <a:ext cx="102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DoStuff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525FD6-E8FC-47F7-8AC1-634A5843A51B}"/>
              </a:ext>
            </a:extLst>
          </p:cNvPr>
          <p:cNvSpPr txBox="1"/>
          <p:nvPr/>
        </p:nvSpPr>
        <p:spPr>
          <a:xfrm>
            <a:off x="2618961" y="3393959"/>
            <a:ext cx="906338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Orchestrator</a:t>
            </a:r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3A94AAD8-E8A1-46DE-B1A6-289F1CD4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Durable: Async API’s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4A62551-6449-4441-9DE6-946DDB5AD912}"/>
              </a:ext>
            </a:extLst>
          </p:cNvPr>
          <p:cNvSpPr txBox="1"/>
          <p:nvPr/>
        </p:nvSpPr>
        <p:spPr>
          <a:xfrm>
            <a:off x="8466813" y="3468666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Completed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95B0FE-FD5A-4EC9-9D5D-768AEFF0FB5C}"/>
              </a:ext>
            </a:extLst>
          </p:cNvPr>
          <p:cNvSpPr/>
          <p:nvPr/>
        </p:nvSpPr>
        <p:spPr>
          <a:xfrm>
            <a:off x="6328128" y="5207818"/>
            <a:ext cx="1736163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7CB927C3-9364-4DF7-A33E-7E8845D8BF12}"/>
              </a:ext>
            </a:extLst>
          </p:cNvPr>
          <p:cNvSpPr/>
          <p:nvPr/>
        </p:nvSpPr>
        <p:spPr>
          <a:xfrm>
            <a:off x="6747907" y="2461912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Arrow Connector 23">
            <a:extLst>
              <a:ext uri="{FF2B5EF4-FFF2-40B4-BE49-F238E27FC236}">
                <a16:creationId xmlns:a16="http://schemas.microsoft.com/office/drawing/2014/main" id="{F97DDECE-123E-458A-9BAA-34A2B306529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66064" y="2847396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093498-91BD-4EAF-8BBA-EC701375A40C}"/>
              </a:ext>
            </a:extLst>
          </p:cNvPr>
          <p:cNvSpPr txBox="1"/>
          <p:nvPr/>
        </p:nvSpPr>
        <p:spPr>
          <a:xfrm>
            <a:off x="5729420" y="2545520"/>
            <a:ext cx="11464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HTTP: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GetStatus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38" name="Straight Arrow Connector 23">
            <a:extLst>
              <a:ext uri="{FF2B5EF4-FFF2-40B4-BE49-F238E27FC236}">
                <a16:creationId xmlns:a16="http://schemas.microsoft.com/office/drawing/2014/main" id="{3F10603A-909D-40B0-B7E1-8EFE4E134779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19651" y="2833827"/>
            <a:ext cx="353119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Cube 41">
            <a:extLst>
              <a:ext uri="{FF2B5EF4-FFF2-40B4-BE49-F238E27FC236}">
                <a16:creationId xmlns:a16="http://schemas.microsoft.com/office/drawing/2014/main" id="{76C4DF48-2EA4-44FB-88F8-E54B8408B1F9}"/>
              </a:ext>
            </a:extLst>
          </p:cNvPr>
          <p:cNvSpPr/>
          <p:nvPr/>
        </p:nvSpPr>
        <p:spPr>
          <a:xfrm>
            <a:off x="7105946" y="2435724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0D884-2229-4EBC-94D6-C3EA15055ED2}"/>
              </a:ext>
            </a:extLst>
          </p:cNvPr>
          <p:cNvSpPr txBox="1"/>
          <p:nvPr/>
        </p:nvSpPr>
        <p:spPr>
          <a:xfrm>
            <a:off x="6747907" y="1512773"/>
            <a:ext cx="300595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{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"runtimeStatus":"Running",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"lastUpdatedTime":"2017-03-16T21:20:47Z", 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}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3AFB6DEF-3036-430F-9903-ED577E6F40EF}"/>
              </a:ext>
            </a:extLst>
          </p:cNvPr>
          <p:cNvSpPr/>
          <p:nvPr/>
        </p:nvSpPr>
        <p:spPr>
          <a:xfrm>
            <a:off x="9643041" y="2461912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Arrow Connector 23">
            <a:extLst>
              <a:ext uri="{FF2B5EF4-FFF2-40B4-BE49-F238E27FC236}">
                <a16:creationId xmlns:a16="http://schemas.microsoft.com/office/drawing/2014/main" id="{3120A096-2959-40FD-B9BA-0E28B5C8CF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61198" y="2847396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16372A7-1A2A-437E-8A7E-6FC945CD6442}"/>
              </a:ext>
            </a:extLst>
          </p:cNvPr>
          <p:cNvSpPr txBox="1"/>
          <p:nvPr/>
        </p:nvSpPr>
        <p:spPr>
          <a:xfrm>
            <a:off x="8624554" y="2545520"/>
            <a:ext cx="11464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HTTP: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GetStatus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47" name="Straight Arrow Connector 23">
            <a:extLst>
              <a:ext uri="{FF2B5EF4-FFF2-40B4-BE49-F238E27FC236}">
                <a16:creationId xmlns:a16="http://schemas.microsoft.com/office/drawing/2014/main" id="{2DD914C7-2AC8-4A34-BD56-FA48479123B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14785" y="2833827"/>
            <a:ext cx="353119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Cube 47">
            <a:extLst>
              <a:ext uri="{FF2B5EF4-FFF2-40B4-BE49-F238E27FC236}">
                <a16:creationId xmlns:a16="http://schemas.microsoft.com/office/drawing/2014/main" id="{0FA6AE46-19FD-46D6-97B9-13B69E396266}"/>
              </a:ext>
            </a:extLst>
          </p:cNvPr>
          <p:cNvSpPr/>
          <p:nvPr/>
        </p:nvSpPr>
        <p:spPr>
          <a:xfrm>
            <a:off x="10001080" y="2435724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C50E2E-3E21-4795-A9AE-2DEBD745A792}"/>
              </a:ext>
            </a:extLst>
          </p:cNvPr>
          <p:cNvSpPr txBox="1"/>
          <p:nvPr/>
        </p:nvSpPr>
        <p:spPr>
          <a:xfrm>
            <a:off x="10039723" y="941418"/>
            <a:ext cx="300595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{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"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runtimeStatus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":“Completed",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"lastUpdatedTime":"2017-03-16T21:20:47Z", </a:t>
            </a:r>
          </a:p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"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customStatus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": { 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   "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nextActions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": ["A", "B", "C"], 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   "foo": 2 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},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}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80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09753 -0.00208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98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8 L 0.23998 -0.00208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0" grpId="0"/>
      <p:bldP spid="41" grpId="0" animBg="1"/>
      <p:bldP spid="41" grpId="1" animBg="1"/>
      <p:bldP spid="41" grpId="2" animBg="1"/>
      <p:bldP spid="130" grpId="0"/>
      <p:bldP spid="158" grpId="0"/>
      <p:bldP spid="169" grpId="0"/>
      <p:bldP spid="33" grpId="0" animBg="1"/>
      <p:bldP spid="35" grpId="0" animBg="1"/>
      <p:bldP spid="37" grpId="0"/>
      <p:bldP spid="42" grpId="0" animBg="1"/>
      <p:bldP spid="43" grpId="0"/>
      <p:bldP spid="44" grpId="0" animBg="1"/>
      <p:bldP spid="46" grpId="0"/>
      <p:bldP spid="48" grpId="0" animBg="1"/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31114EB8-BE7D-47D0-BC98-0C72702832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623"/>
          <a:stretch/>
        </p:blipFill>
        <p:spPr>
          <a:xfrm>
            <a:off x="290830" y="4372441"/>
            <a:ext cx="4981336" cy="18188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C3925D-F444-400B-AF5D-E30072D23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73" y="3395659"/>
            <a:ext cx="5771924" cy="29297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0517D9-4E93-4ED9-AC42-6125D203C9E3}"/>
              </a:ext>
            </a:extLst>
          </p:cNvPr>
          <p:cNvSpPr/>
          <p:nvPr/>
        </p:nvSpPr>
        <p:spPr>
          <a:xfrm>
            <a:off x="5794244" y="3998740"/>
            <a:ext cx="1028209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3D91F435-A693-41FB-BD61-E98446718A2E}"/>
              </a:ext>
            </a:extLst>
          </p:cNvPr>
          <p:cNvSpPr/>
          <p:nvPr/>
        </p:nvSpPr>
        <p:spPr>
          <a:xfrm>
            <a:off x="5313170" y="2468679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BCBF6D8C-7D1D-4306-BA23-F08600E23F99}"/>
              </a:ext>
            </a:extLst>
          </p:cNvPr>
          <p:cNvSpPr/>
          <p:nvPr/>
        </p:nvSpPr>
        <p:spPr>
          <a:xfrm>
            <a:off x="7173366" y="2468679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8FEC1-6BE9-4B7A-97D4-AC5375A2239C}"/>
              </a:ext>
            </a:extLst>
          </p:cNvPr>
          <p:cNvSpPr txBox="1"/>
          <p:nvPr/>
        </p:nvSpPr>
        <p:spPr>
          <a:xfrm>
            <a:off x="6978936" y="2207069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 OK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9D20C9-F143-45A9-B860-0B6BA413687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04311" y="3616100"/>
            <a:ext cx="757027" cy="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3">
            <a:extLst>
              <a:ext uri="{FF2B5EF4-FFF2-40B4-BE49-F238E27FC236}">
                <a16:creationId xmlns:a16="http://schemas.microsoft.com/office/drawing/2014/main" id="{0DAFBB5C-9C99-477B-B602-7E4122DF279C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5117149" y="3527679"/>
            <a:ext cx="968604" cy="385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3">
            <a:extLst>
              <a:ext uri="{FF2B5EF4-FFF2-40B4-BE49-F238E27FC236}">
                <a16:creationId xmlns:a16="http://schemas.microsoft.com/office/drawing/2014/main" id="{5D385045-5B4E-406B-AA95-E9336EDD1E7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6822453" y="3242524"/>
            <a:ext cx="441176" cy="9622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1E5687-1388-4A83-B029-AA712C17CF70}"/>
              </a:ext>
            </a:extLst>
          </p:cNvPr>
          <p:cNvSpPr/>
          <p:nvPr/>
        </p:nvSpPr>
        <p:spPr>
          <a:xfrm>
            <a:off x="8203536" y="3994069"/>
            <a:ext cx="2688339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8273DB7-5A6E-4F49-9821-D714620AF221}"/>
              </a:ext>
            </a:extLst>
          </p:cNvPr>
          <p:cNvSpPr/>
          <p:nvPr/>
        </p:nvSpPr>
        <p:spPr>
          <a:xfrm>
            <a:off x="4316359" y="3026272"/>
            <a:ext cx="6986798" cy="19732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Functions</a:t>
            </a:r>
          </a:p>
        </p:txBody>
      </p:sp>
      <p:cxnSp>
        <p:nvCxnSpPr>
          <p:cNvPr id="54" name="Straight Arrow Connector 23">
            <a:extLst>
              <a:ext uri="{FF2B5EF4-FFF2-40B4-BE49-F238E27FC236}">
                <a16:creationId xmlns:a16="http://schemas.microsoft.com/office/drawing/2014/main" id="{19031B04-0304-4218-88EC-F59B0D0CE3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31327" y="2854163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23">
            <a:extLst>
              <a:ext uri="{FF2B5EF4-FFF2-40B4-BE49-F238E27FC236}">
                <a16:creationId xmlns:a16="http://schemas.microsoft.com/office/drawing/2014/main" id="{F4408667-CC9A-4C61-B1AC-8C25C04361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91523" y="2850493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23">
            <a:extLst>
              <a:ext uri="{FF2B5EF4-FFF2-40B4-BE49-F238E27FC236}">
                <a16:creationId xmlns:a16="http://schemas.microsoft.com/office/drawing/2014/main" id="{0CFA9CB5-9296-410C-A710-FE1611C64281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H="1">
            <a:off x="7529300" y="3525867"/>
            <a:ext cx="967796" cy="3806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23">
            <a:extLst>
              <a:ext uri="{FF2B5EF4-FFF2-40B4-BE49-F238E27FC236}">
                <a16:creationId xmlns:a16="http://schemas.microsoft.com/office/drawing/2014/main" id="{EA5B45C1-0606-43E7-9919-9987191E3C9F}"/>
              </a:ext>
            </a:extLst>
          </p:cNvPr>
          <p:cNvCxnSpPr>
            <a:cxnSpLocks/>
          </p:cNvCxnSpPr>
          <p:nvPr/>
        </p:nvCxnSpPr>
        <p:spPr>
          <a:xfrm rot="5400000">
            <a:off x="6222744" y="3612347"/>
            <a:ext cx="752352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86D2B9E-E212-4734-A45F-FE5BCACBAE42}"/>
              </a:ext>
            </a:extLst>
          </p:cNvPr>
          <p:cNvSpPr txBox="1"/>
          <p:nvPr/>
        </p:nvSpPr>
        <p:spPr>
          <a:xfrm>
            <a:off x="5182860" y="2207069"/>
            <a:ext cx="4411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E71DD3-4856-4EDB-8D95-848DBE6E099B}"/>
              </a:ext>
            </a:extLst>
          </p:cNvPr>
          <p:cNvCxnSpPr/>
          <p:nvPr/>
        </p:nvCxnSpPr>
        <p:spPr>
          <a:xfrm>
            <a:off x="8317966" y="3865701"/>
            <a:ext cx="0" cy="698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3">
            <a:extLst>
              <a:ext uri="{FF2B5EF4-FFF2-40B4-BE49-F238E27FC236}">
                <a16:creationId xmlns:a16="http://schemas.microsoft.com/office/drawing/2014/main" id="{9A2DF42B-DAE3-4C11-8038-1A92EB938241}"/>
              </a:ext>
            </a:extLst>
          </p:cNvPr>
          <p:cNvCxnSpPr>
            <a:cxnSpLocks/>
          </p:cNvCxnSpPr>
          <p:nvPr/>
        </p:nvCxnSpPr>
        <p:spPr>
          <a:xfrm rot="16200000" flipV="1">
            <a:off x="9652770" y="3605571"/>
            <a:ext cx="756217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2FB6A9CD-25CC-4333-AD1C-9600756D3CED}"/>
              </a:ext>
            </a:extLst>
          </p:cNvPr>
          <p:cNvSpPr txBox="1"/>
          <p:nvPr/>
        </p:nvSpPr>
        <p:spPr>
          <a:xfrm>
            <a:off x="8305935" y="3418470"/>
            <a:ext cx="273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await 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context.CreateTimer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         (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whenToReturn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)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525FD6-E8FC-47F7-8AC1-634A5843A51B}"/>
              </a:ext>
            </a:extLst>
          </p:cNvPr>
          <p:cNvSpPr txBox="1"/>
          <p:nvPr/>
        </p:nvSpPr>
        <p:spPr>
          <a:xfrm>
            <a:off x="5649544" y="3405518"/>
            <a:ext cx="906338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Orchestrator</a:t>
            </a:r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3A94AAD8-E8A1-46DE-B1A6-289F1CD4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Durable: Monitoring</a:t>
            </a:r>
          </a:p>
        </p:txBody>
      </p:sp>
      <p:cxnSp>
        <p:nvCxnSpPr>
          <p:cNvPr id="40" name="Straight Arrow Connector 23">
            <a:extLst>
              <a:ext uri="{FF2B5EF4-FFF2-40B4-BE49-F238E27FC236}">
                <a16:creationId xmlns:a16="http://schemas.microsoft.com/office/drawing/2014/main" id="{1223FB16-13AA-403F-A02A-FFF3C1162B55}"/>
              </a:ext>
            </a:extLst>
          </p:cNvPr>
          <p:cNvCxnSpPr>
            <a:cxnSpLocks/>
          </p:cNvCxnSpPr>
          <p:nvPr/>
        </p:nvCxnSpPr>
        <p:spPr>
          <a:xfrm rot="10800000">
            <a:off x="8692668" y="4406140"/>
            <a:ext cx="1809738" cy="339303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E2214B-424A-46AF-9BEF-D3027CCF06FE}"/>
              </a:ext>
            </a:extLst>
          </p:cNvPr>
          <p:cNvCxnSpPr>
            <a:cxnSpLocks/>
          </p:cNvCxnSpPr>
          <p:nvPr/>
        </p:nvCxnSpPr>
        <p:spPr>
          <a:xfrm flipV="1">
            <a:off x="10502406" y="4406137"/>
            <a:ext cx="0" cy="3393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6988DAB-A99C-41C7-B0ED-5C764F338A0E}"/>
              </a:ext>
            </a:extLst>
          </p:cNvPr>
          <p:cNvSpPr txBox="1"/>
          <p:nvPr/>
        </p:nvSpPr>
        <p:spPr>
          <a:xfrm>
            <a:off x="8473692" y="4745442"/>
            <a:ext cx="2028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while(true)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77" name="Straight Arrow Connector 23">
            <a:extLst>
              <a:ext uri="{FF2B5EF4-FFF2-40B4-BE49-F238E27FC236}">
                <a16:creationId xmlns:a16="http://schemas.microsoft.com/office/drawing/2014/main" id="{67BC12E4-0D1B-4542-B030-86D4D91A7379}"/>
              </a:ext>
            </a:extLst>
          </p:cNvPr>
          <p:cNvCxnSpPr>
            <a:cxnSpLocks/>
          </p:cNvCxnSpPr>
          <p:nvPr/>
        </p:nvCxnSpPr>
        <p:spPr>
          <a:xfrm rot="5400000">
            <a:off x="9836178" y="3620984"/>
            <a:ext cx="746163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6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0.13581 -0.00231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8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2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82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81 -0.00231 L 0.17383 -0.00231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83 -0.00231 L 0.03073 0.00139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0.00139 L 0.13581 -0.00231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7" y="-185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mph" presetSubtype="0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126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81 -0.00231 L 0.17383 -0.00231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0" grpId="0"/>
      <p:bldP spid="41" grpId="0" animBg="1"/>
      <p:bldP spid="41" grpId="1" animBg="1"/>
      <p:bldP spid="41" grpId="2" animBg="1"/>
      <p:bldP spid="41" grpId="3" animBg="1"/>
      <p:bldP spid="41" grpId="4" animBg="1"/>
      <p:bldP spid="130" grpId="0"/>
      <p:bldP spid="130" grpId="1"/>
      <p:bldP spid="130" grpId="2"/>
      <p:bldP spid="158" grpId="0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0517D9-4E93-4ED9-AC42-6125D203C9E3}"/>
              </a:ext>
            </a:extLst>
          </p:cNvPr>
          <p:cNvSpPr/>
          <p:nvPr/>
        </p:nvSpPr>
        <p:spPr>
          <a:xfrm>
            <a:off x="2763661" y="3987181"/>
            <a:ext cx="1028209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3D91F435-A693-41FB-BD61-E98446718A2E}"/>
              </a:ext>
            </a:extLst>
          </p:cNvPr>
          <p:cNvSpPr/>
          <p:nvPr/>
        </p:nvSpPr>
        <p:spPr>
          <a:xfrm>
            <a:off x="2282587" y="2457120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BCBF6D8C-7D1D-4306-BA23-F08600E23F99}"/>
              </a:ext>
            </a:extLst>
          </p:cNvPr>
          <p:cNvSpPr/>
          <p:nvPr/>
        </p:nvSpPr>
        <p:spPr>
          <a:xfrm>
            <a:off x="4142783" y="2457120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8FEC1-6BE9-4B7A-97D4-AC5375A2239C}"/>
              </a:ext>
            </a:extLst>
          </p:cNvPr>
          <p:cNvSpPr txBox="1"/>
          <p:nvPr/>
        </p:nvSpPr>
        <p:spPr>
          <a:xfrm>
            <a:off x="3948353" y="2195510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 OK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9D20C9-F143-45A9-B860-0B6BA413687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73728" y="3604541"/>
            <a:ext cx="757027" cy="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3">
            <a:extLst>
              <a:ext uri="{FF2B5EF4-FFF2-40B4-BE49-F238E27FC236}">
                <a16:creationId xmlns:a16="http://schemas.microsoft.com/office/drawing/2014/main" id="{0DAFBB5C-9C99-477B-B602-7E4122DF279C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2086566" y="3516120"/>
            <a:ext cx="968604" cy="385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3">
            <a:extLst>
              <a:ext uri="{FF2B5EF4-FFF2-40B4-BE49-F238E27FC236}">
                <a16:creationId xmlns:a16="http://schemas.microsoft.com/office/drawing/2014/main" id="{5D385045-5B4E-406B-AA95-E9336EDD1E7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791870" y="3230965"/>
            <a:ext cx="441176" cy="9622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1E5687-1388-4A83-B029-AA712C17CF70}"/>
              </a:ext>
            </a:extLst>
          </p:cNvPr>
          <p:cNvSpPr/>
          <p:nvPr/>
        </p:nvSpPr>
        <p:spPr>
          <a:xfrm>
            <a:off x="5172953" y="3982510"/>
            <a:ext cx="3218705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8273DB7-5A6E-4F49-9821-D714620AF221}"/>
              </a:ext>
            </a:extLst>
          </p:cNvPr>
          <p:cNvSpPr/>
          <p:nvPr/>
        </p:nvSpPr>
        <p:spPr>
          <a:xfrm>
            <a:off x="1285775" y="3020601"/>
            <a:ext cx="9682361" cy="2001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Functions</a:t>
            </a:r>
          </a:p>
        </p:txBody>
      </p:sp>
      <p:cxnSp>
        <p:nvCxnSpPr>
          <p:cNvPr id="54" name="Straight Arrow Connector 23">
            <a:extLst>
              <a:ext uri="{FF2B5EF4-FFF2-40B4-BE49-F238E27FC236}">
                <a16:creationId xmlns:a16="http://schemas.microsoft.com/office/drawing/2014/main" id="{19031B04-0304-4218-88EC-F59B0D0CE3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00744" y="284260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23">
            <a:extLst>
              <a:ext uri="{FF2B5EF4-FFF2-40B4-BE49-F238E27FC236}">
                <a16:creationId xmlns:a16="http://schemas.microsoft.com/office/drawing/2014/main" id="{F4408667-CC9A-4C61-B1AC-8C25C04361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0940" y="283893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23">
            <a:extLst>
              <a:ext uri="{FF2B5EF4-FFF2-40B4-BE49-F238E27FC236}">
                <a16:creationId xmlns:a16="http://schemas.microsoft.com/office/drawing/2014/main" id="{0CFA9CB5-9296-410C-A710-FE1611C64281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H="1">
            <a:off x="4498718" y="3514309"/>
            <a:ext cx="967796" cy="3806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23">
            <a:extLst>
              <a:ext uri="{FF2B5EF4-FFF2-40B4-BE49-F238E27FC236}">
                <a16:creationId xmlns:a16="http://schemas.microsoft.com/office/drawing/2014/main" id="{37FDA66A-91BC-409F-AC65-29BC2CCC53F9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8391658" y="3226292"/>
            <a:ext cx="456029" cy="9622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23">
            <a:extLst>
              <a:ext uri="{FF2B5EF4-FFF2-40B4-BE49-F238E27FC236}">
                <a16:creationId xmlns:a16="http://schemas.microsoft.com/office/drawing/2014/main" id="{EA5B45C1-0606-43E7-9919-9987191E3C9F}"/>
              </a:ext>
            </a:extLst>
          </p:cNvPr>
          <p:cNvCxnSpPr>
            <a:cxnSpLocks/>
          </p:cNvCxnSpPr>
          <p:nvPr/>
        </p:nvCxnSpPr>
        <p:spPr>
          <a:xfrm rot="5400000">
            <a:off x="3192161" y="3600788"/>
            <a:ext cx="752352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86D2B9E-E212-4734-A45F-FE5BCACBAE42}"/>
              </a:ext>
            </a:extLst>
          </p:cNvPr>
          <p:cNvSpPr txBox="1"/>
          <p:nvPr/>
        </p:nvSpPr>
        <p:spPr>
          <a:xfrm>
            <a:off x="2152277" y="2195510"/>
            <a:ext cx="4411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E71DD3-4856-4EDB-8D95-848DBE6E099B}"/>
              </a:ext>
            </a:extLst>
          </p:cNvPr>
          <p:cNvCxnSpPr/>
          <p:nvPr/>
        </p:nvCxnSpPr>
        <p:spPr>
          <a:xfrm>
            <a:off x="5287383" y="3854142"/>
            <a:ext cx="0" cy="698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3">
            <a:extLst>
              <a:ext uri="{FF2B5EF4-FFF2-40B4-BE49-F238E27FC236}">
                <a16:creationId xmlns:a16="http://schemas.microsoft.com/office/drawing/2014/main" id="{9A2DF42B-DAE3-4C11-8038-1A92EB938241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76331" y="3604803"/>
            <a:ext cx="75541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Straight Arrow Connector 23">
            <a:extLst>
              <a:ext uri="{FF2B5EF4-FFF2-40B4-BE49-F238E27FC236}">
                <a16:creationId xmlns:a16="http://schemas.microsoft.com/office/drawing/2014/main" id="{C57F9E6E-A159-4D7E-AEB0-9759875DC3F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59039" y="3602723"/>
            <a:ext cx="747933" cy="5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2FB6A9CD-25CC-4333-AD1C-9600756D3CED}"/>
              </a:ext>
            </a:extLst>
          </p:cNvPr>
          <p:cNvSpPr txBox="1"/>
          <p:nvPr/>
        </p:nvSpPr>
        <p:spPr>
          <a:xfrm>
            <a:off x="4922611" y="3342758"/>
            <a:ext cx="1683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 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WaitForExternalEvent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eventName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)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525FD6-E8FC-47F7-8AC1-634A5843A51B}"/>
              </a:ext>
            </a:extLst>
          </p:cNvPr>
          <p:cNvSpPr txBox="1"/>
          <p:nvPr/>
        </p:nvSpPr>
        <p:spPr>
          <a:xfrm>
            <a:off x="2618961" y="3393959"/>
            <a:ext cx="906338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Orchestrator</a:t>
            </a:r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3A94AAD8-E8A1-46DE-B1A6-289F1CD4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Durable: Human Intervention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4A62551-6449-4441-9DE6-946DDB5AD912}"/>
              </a:ext>
            </a:extLst>
          </p:cNvPr>
          <p:cNvSpPr txBox="1"/>
          <p:nvPr/>
        </p:nvSpPr>
        <p:spPr>
          <a:xfrm>
            <a:off x="8466813" y="3468666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Completed</a:t>
            </a:r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7CB927C3-9364-4DF7-A33E-7E8845D8BF12}"/>
              </a:ext>
            </a:extLst>
          </p:cNvPr>
          <p:cNvSpPr/>
          <p:nvPr/>
        </p:nvSpPr>
        <p:spPr>
          <a:xfrm>
            <a:off x="6747907" y="2461912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Arrow Connector 23">
            <a:extLst>
              <a:ext uri="{FF2B5EF4-FFF2-40B4-BE49-F238E27FC236}">
                <a16:creationId xmlns:a16="http://schemas.microsoft.com/office/drawing/2014/main" id="{F97DDECE-123E-458A-9BAA-34A2B306529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66064" y="2847396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093498-91BD-4EAF-8BBA-EC701375A40C}"/>
              </a:ext>
            </a:extLst>
          </p:cNvPr>
          <p:cNvSpPr txBox="1"/>
          <p:nvPr/>
        </p:nvSpPr>
        <p:spPr>
          <a:xfrm>
            <a:off x="5536227" y="240702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HTTP: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RaiseEvent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{ 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args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}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38" name="Straight Arrow Connector 23">
            <a:extLst>
              <a:ext uri="{FF2B5EF4-FFF2-40B4-BE49-F238E27FC236}">
                <a16:creationId xmlns:a16="http://schemas.microsoft.com/office/drawing/2014/main" id="{3F10603A-909D-40B0-B7E1-8EFE4E134779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19651" y="2833827"/>
            <a:ext cx="353119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Cube 41">
            <a:extLst>
              <a:ext uri="{FF2B5EF4-FFF2-40B4-BE49-F238E27FC236}">
                <a16:creationId xmlns:a16="http://schemas.microsoft.com/office/drawing/2014/main" id="{76C4DF48-2EA4-44FB-88F8-E54B8408B1F9}"/>
              </a:ext>
            </a:extLst>
          </p:cNvPr>
          <p:cNvSpPr/>
          <p:nvPr/>
        </p:nvSpPr>
        <p:spPr>
          <a:xfrm>
            <a:off x="7105946" y="2435724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E58F93-1912-42E9-BDAA-4C3EE4F9846F}"/>
              </a:ext>
            </a:extLst>
          </p:cNvPr>
          <p:cNvSpPr txBox="1"/>
          <p:nvPr/>
        </p:nvSpPr>
        <p:spPr>
          <a:xfrm>
            <a:off x="6928433" y="2138642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 OK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4A13B3-7210-4762-81F9-DFA4116273BA}"/>
              </a:ext>
            </a:extLst>
          </p:cNvPr>
          <p:cNvSpPr txBox="1"/>
          <p:nvPr/>
        </p:nvSpPr>
        <p:spPr>
          <a:xfrm>
            <a:off x="7264792" y="3463874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0502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09753 -0.00208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98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8 L 0.23998 -0.00208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0" grpId="0"/>
      <p:bldP spid="41" grpId="0" animBg="1"/>
      <p:bldP spid="41" grpId="1" animBg="1"/>
      <p:bldP spid="41" grpId="2" animBg="1"/>
      <p:bldP spid="130" grpId="0"/>
      <p:bldP spid="158" grpId="0"/>
      <p:bldP spid="169" grpId="0"/>
      <p:bldP spid="35" grpId="0" animBg="1"/>
      <p:bldP spid="37" grpId="0"/>
      <p:bldP spid="42" grpId="0" animBg="1"/>
      <p:bldP spid="49" grpId="0"/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E5604-72CB-4F59-8C97-0577E193D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Demo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004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B681-F861-4B0B-9CBF-5BF033C3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Other stuff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506CE5-FCEF-BD4D-9EE0-FE9F54DAA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SubOrchestrators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(stages, parallel, reuse)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Deployment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Versioning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Monitoring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Portable</a:t>
            </a:r>
          </a:p>
        </p:txBody>
      </p:sp>
    </p:spTree>
    <p:extLst>
      <p:ext uri="{BB962C8B-B14F-4D97-AF65-F5344CB8AC3E}">
        <p14:creationId xmlns:p14="http://schemas.microsoft.com/office/powerpoint/2010/main" val="205285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E5604-72CB-4F59-8C97-0577E193D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Azure Durable Functions make managing state and (complex) workflows easy</a:t>
            </a:r>
          </a:p>
          <a:p>
            <a:pPr marL="0" indent="0" algn="ctr">
              <a:buNone/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520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6B60C5-E7EF-40FD-944F-3DFDA0556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2"/>
          <a:stretch/>
        </p:blipFill>
        <p:spPr>
          <a:xfrm>
            <a:off x="1409700" y="870346"/>
            <a:ext cx="9594850" cy="539710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1A8911-DDC8-4D60-876F-5A3DA6865B29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&gt; 2016 &gt; 2017 &gt; 2018</a:t>
            </a:r>
          </a:p>
        </p:txBody>
      </p:sp>
    </p:spTree>
    <p:extLst>
      <p:ext uri="{BB962C8B-B14F-4D97-AF65-F5344CB8AC3E}">
        <p14:creationId xmlns:p14="http://schemas.microsoft.com/office/powerpoint/2010/main" val="293055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0FEA63-A335-4DB2-BAEF-F847C12029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86"/>
          <a:stretch/>
        </p:blipFill>
        <p:spPr>
          <a:xfrm>
            <a:off x="1612900" y="1027906"/>
            <a:ext cx="9512300" cy="539409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796B66-BA9C-418B-96E5-DFA2E9E0009C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&gt; 2016 &gt; 2017 &gt; 2018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ED0E6E-0D5D-4CEE-9D23-0D53E3164C86}"/>
              </a:ext>
            </a:extLst>
          </p:cNvPr>
          <p:cNvSpPr/>
          <p:nvPr/>
        </p:nvSpPr>
        <p:spPr>
          <a:xfrm>
            <a:off x="3724759" y="5558725"/>
            <a:ext cx="5264258" cy="743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9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717371-370E-40E9-BECD-3468C0031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65"/>
          <a:stretch/>
        </p:blipFill>
        <p:spPr>
          <a:xfrm>
            <a:off x="1625600" y="1212850"/>
            <a:ext cx="8940800" cy="50292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8A81A1-AA28-4FDA-BA66-397C3F5E8913}"/>
              </a:ext>
            </a:extLst>
          </p:cNvPr>
          <p:cNvSpPr/>
          <p:nvPr/>
        </p:nvSpPr>
        <p:spPr>
          <a:xfrm>
            <a:off x="3695700" y="3194050"/>
            <a:ext cx="4311650" cy="666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BC613-FC2D-4991-8C8A-DF2D9F87EDDC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&gt; 2016 &gt; 2017 &gt; 2018</a:t>
            </a:r>
          </a:p>
        </p:txBody>
      </p:sp>
    </p:spTree>
    <p:extLst>
      <p:ext uri="{BB962C8B-B14F-4D97-AF65-F5344CB8AC3E}">
        <p14:creationId xmlns:p14="http://schemas.microsoft.com/office/powerpoint/2010/main" val="2537319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76613A-6A39-4340-B685-71F5D34E8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435"/>
          <a:stretch/>
        </p:blipFill>
        <p:spPr>
          <a:xfrm>
            <a:off x="1501640" y="1119188"/>
            <a:ext cx="9188719" cy="516731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EDA99-574C-4358-A77E-5DE567CB2D81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2014 &gt; </a:t>
            </a:r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2016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&gt; 2017 &gt; 2018</a:t>
            </a:r>
          </a:p>
        </p:txBody>
      </p:sp>
    </p:spTree>
    <p:extLst>
      <p:ext uri="{BB962C8B-B14F-4D97-AF65-F5344CB8AC3E}">
        <p14:creationId xmlns:p14="http://schemas.microsoft.com/office/powerpoint/2010/main" val="1956453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C72B33-1D12-4738-A6E2-13FC53F89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109"/>
          <a:stretch/>
        </p:blipFill>
        <p:spPr>
          <a:xfrm>
            <a:off x="1489503" y="1091126"/>
            <a:ext cx="9212993" cy="518267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D7555C-676C-42CD-AFC2-011955B3C25C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2014 &gt; </a:t>
            </a:r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2016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&gt; 2017 &gt; 2018</a:t>
            </a:r>
          </a:p>
        </p:txBody>
      </p:sp>
    </p:spTree>
    <p:extLst>
      <p:ext uri="{BB962C8B-B14F-4D97-AF65-F5344CB8AC3E}">
        <p14:creationId xmlns:p14="http://schemas.microsoft.com/office/powerpoint/2010/main" val="124229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3FD7E3-F193-40BD-8071-F9958F41E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91"/>
          <a:stretch/>
        </p:blipFill>
        <p:spPr>
          <a:xfrm>
            <a:off x="1677267" y="1274026"/>
            <a:ext cx="8837466" cy="497437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4814F9-61F9-4058-AAFA-29FBE5F0D09E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2014 &gt; 2016 &gt; </a:t>
            </a:r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2017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&gt; 2018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F0EB58-3066-4389-8015-EC4DC267F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267" y="1274026"/>
            <a:ext cx="8837466" cy="514405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2001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277FC0-45A1-4753-BE44-5B208E070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05"/>
          <a:stretch/>
        </p:blipFill>
        <p:spPr>
          <a:xfrm>
            <a:off x="1586090" y="1155700"/>
            <a:ext cx="9019820" cy="507364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890DC8-9D51-403A-80D8-6D069C14419F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2014 &gt; 2016 &gt; 2017 &gt; </a:t>
            </a:r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9152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8070</TotalTime>
  <Words>486</Words>
  <Application>Microsoft Office PowerPoint</Application>
  <PresentationFormat>Widescreen</PresentationFormat>
  <Paragraphs>195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TheLooksOfAFunction()</vt:lpstr>
      <vt:lpstr>Activities &amp; Orchestrators</vt:lpstr>
      <vt:lpstr>PowerPoint Presentation</vt:lpstr>
      <vt:lpstr>Example use case</vt:lpstr>
      <vt:lpstr>Durable: The core</vt:lpstr>
      <vt:lpstr>PowerPoint Presentation</vt:lpstr>
      <vt:lpstr>The 5 patterns</vt:lpstr>
      <vt:lpstr>Durable: Chaining</vt:lpstr>
      <vt:lpstr>Durable: Fan-out/Fan-in</vt:lpstr>
      <vt:lpstr>Durable: Async API’s</vt:lpstr>
      <vt:lpstr>Durable: Monitoring</vt:lpstr>
      <vt:lpstr>Durable: Human Intervention</vt:lpstr>
      <vt:lpstr>PowerPoint Presentation</vt:lpstr>
      <vt:lpstr>Other stuff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Kees Schollaart</dc:creator>
  <cp:lastModifiedBy>Kees Schollaart</cp:lastModifiedBy>
  <cp:revision>7</cp:revision>
  <dcterms:created xsi:type="dcterms:W3CDTF">2019-01-17T21:13:12Z</dcterms:created>
  <dcterms:modified xsi:type="dcterms:W3CDTF">2019-01-25T12:36:43Z</dcterms:modified>
</cp:coreProperties>
</file>